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2.jpg" ContentType="image/jpg"/>
  <Override PartName="/ppt/media/image3.jpg" ContentType="image/jp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23.jpg" ContentType="image/jpg"/>
  <Override PartName="/ppt/notesSlides/notesSlide6.xml" ContentType="application/vnd.openxmlformats-officedocument.presentationml.notesSlide+xml"/>
  <Override PartName="/ppt/media/image24.jpg" ContentType="image/jpg"/>
  <Override PartName="/ppt/media/image25.jpg" ContentType="image/jp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media/image46.jpg" ContentType="image/jpg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8" r:id="rId1"/>
  </p:sldMasterIdLst>
  <p:notesMasterIdLst>
    <p:notesMasterId r:id="rId47"/>
  </p:notesMasterIdLst>
  <p:sldIdLst>
    <p:sldId id="256" r:id="rId2"/>
    <p:sldId id="272" r:id="rId3"/>
    <p:sldId id="269" r:id="rId4"/>
    <p:sldId id="257" r:id="rId5"/>
    <p:sldId id="291" r:id="rId6"/>
    <p:sldId id="288" r:id="rId7"/>
    <p:sldId id="289" r:id="rId8"/>
    <p:sldId id="292" r:id="rId9"/>
    <p:sldId id="293" r:id="rId10"/>
    <p:sldId id="290" r:id="rId11"/>
    <p:sldId id="300" r:id="rId12"/>
    <p:sldId id="301" r:id="rId13"/>
    <p:sldId id="298" r:id="rId14"/>
    <p:sldId id="308" r:id="rId15"/>
    <p:sldId id="307" r:id="rId16"/>
    <p:sldId id="332" r:id="rId17"/>
    <p:sldId id="314" r:id="rId18"/>
    <p:sldId id="312" r:id="rId19"/>
    <p:sldId id="309" r:id="rId20"/>
    <p:sldId id="313" r:id="rId21"/>
    <p:sldId id="311" r:id="rId22"/>
    <p:sldId id="303" r:id="rId23"/>
    <p:sldId id="304" r:id="rId24"/>
    <p:sldId id="295" r:id="rId25"/>
    <p:sldId id="310" r:id="rId26"/>
    <p:sldId id="302" r:id="rId27"/>
    <p:sldId id="306" r:id="rId28"/>
    <p:sldId id="315" r:id="rId29"/>
    <p:sldId id="305" r:id="rId30"/>
    <p:sldId id="318" r:id="rId31"/>
    <p:sldId id="316" r:id="rId32"/>
    <p:sldId id="320" r:id="rId33"/>
    <p:sldId id="327" r:id="rId34"/>
    <p:sldId id="319" r:id="rId35"/>
    <p:sldId id="326" r:id="rId36"/>
    <p:sldId id="317" r:id="rId37"/>
    <p:sldId id="321" r:id="rId38"/>
    <p:sldId id="322" r:id="rId39"/>
    <p:sldId id="323" r:id="rId40"/>
    <p:sldId id="325" r:id="rId41"/>
    <p:sldId id="328" r:id="rId42"/>
    <p:sldId id="329" r:id="rId43"/>
    <p:sldId id="330" r:id="rId44"/>
    <p:sldId id="331" r:id="rId45"/>
    <p:sldId id="283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8" autoAdjust="0"/>
    <p:restoredTop sz="80663" autoAdjust="0"/>
  </p:normalViewPr>
  <p:slideViewPr>
    <p:cSldViewPr snapToGrid="0">
      <p:cViewPr varScale="1">
        <p:scale>
          <a:sx n="100" d="100"/>
          <a:sy n="100" d="100"/>
        </p:scale>
        <p:origin x="194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DD2C88-4687-4691-BCCA-0271AC8D2E7F}" type="datetimeFigureOut">
              <a:rPr lang="en-US" smtClean="0"/>
              <a:t>12/17/16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1F056F-9CD0-4C4B-849F-7D818B437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901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F056F-9CD0-4C4B-849F-7D818B4373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524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F056F-9CD0-4C4B-849F-7D818B43735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85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F056F-9CD0-4C4B-849F-7D818B43735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405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search can go</a:t>
            </a:r>
            <a:r>
              <a:rPr lang="en-US" baseline="0" dirty="0"/>
              <a:t> deeper and more into detail too ..</a:t>
            </a:r>
          </a:p>
          <a:p>
            <a:endParaRPr lang="en-US" baseline="0" dirty="0"/>
          </a:p>
          <a:p>
            <a:r>
              <a:rPr lang="en-US" baseline="0" dirty="0"/>
              <a:t>Here I’m using</a:t>
            </a:r>
            <a:endParaRPr lang="en-US" dirty="0"/>
          </a:p>
          <a:p>
            <a:pPr marL="171450" indent="-171450">
              <a:buFontTx/>
              <a:buChar char="•"/>
            </a:pPr>
            <a:r>
              <a:rPr lang="en-US" dirty="0"/>
              <a:t>AND, OR, NOT</a:t>
            </a:r>
          </a:p>
          <a:p>
            <a:pPr marL="171450" indent="-171450">
              <a:buFontTx/>
              <a:buChar char="•"/>
            </a:pPr>
            <a:r>
              <a:rPr lang="en-US" dirty="0"/>
              <a:t>Nesting</a:t>
            </a:r>
          </a:p>
          <a:p>
            <a:pPr marL="171450" indent="-171450">
              <a:buFontTx/>
              <a:buChar char="•"/>
            </a:pPr>
            <a:r>
              <a:rPr lang="en-US" dirty="0"/>
              <a:t>Restrictions</a:t>
            </a:r>
            <a:r>
              <a:rPr lang="en-US" baseline="0" dirty="0"/>
              <a:t> on fields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F056F-9CD0-4C4B-849F-7D818B43735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5611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F056F-9CD0-4C4B-849F-7D818B43735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360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</a:t>
            </a:r>
            <a:r>
              <a:rPr lang="en-US" baseline="0" dirty="0"/>
              <a:t> the library analogy for a MySQL index is this …</a:t>
            </a:r>
          </a:p>
          <a:p>
            <a:r>
              <a:rPr lang="en-US" baseline="0" dirty="0"/>
              <a:t>An index card box.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9EE41-B514-AB44-BAF8-6954CD5191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7870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Problems arise</a:t>
            </a:r>
            <a:r>
              <a:rPr lang="en-US" baseline="0" dirty="0"/>
              <a:t> </a:t>
            </a:r>
            <a:r>
              <a:rPr lang="en-US" dirty="0"/>
              <a:t>when you have lots of data …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speed things up you add </a:t>
            </a:r>
            <a:r>
              <a:rPr lang="en-US" dirty="0" err="1"/>
              <a:t>indeces</a:t>
            </a:r>
            <a:r>
              <a:rPr lang="en-US" baseline="0" dirty="0"/>
              <a:t> to your MySQL tables.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9EE41-B514-AB44-BAF8-6954CD5191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14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F056F-9CD0-4C4B-849F-7D818B43735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7646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very difficult …</a:t>
            </a:r>
          </a:p>
          <a:p>
            <a:endParaRPr lang="en-US" dirty="0"/>
          </a:p>
          <a:p>
            <a:r>
              <a:rPr lang="en-US" dirty="0"/>
              <a:t>Searching</a:t>
            </a:r>
            <a:r>
              <a:rPr lang="en-US" baseline="0" dirty="0"/>
              <a:t> in a mixed set of data</a:t>
            </a:r>
          </a:p>
          <a:p>
            <a:pPr marL="171450" indent="-171450">
              <a:buFontTx/>
              <a:buChar char="•"/>
            </a:pPr>
            <a:r>
              <a:rPr lang="en-US" baseline="0" dirty="0"/>
              <a:t>Profiles</a:t>
            </a:r>
          </a:p>
          <a:p>
            <a:pPr marL="171450" indent="-171450">
              <a:buFontTx/>
              <a:buChar char="•"/>
            </a:pPr>
            <a:r>
              <a:rPr lang="en-US" baseline="0" dirty="0"/>
              <a:t>Photos</a:t>
            </a:r>
          </a:p>
          <a:p>
            <a:pPr marL="171450" indent="-171450">
              <a:buFontTx/>
              <a:buChar char="•"/>
            </a:pPr>
            <a:r>
              <a:rPr lang="en-US" baseline="0" dirty="0"/>
              <a:t>Friend connections</a:t>
            </a:r>
            <a:endParaRPr lang="en-US" dirty="0"/>
          </a:p>
          <a:p>
            <a:endParaRPr lang="en-US" dirty="0"/>
          </a:p>
          <a:p>
            <a:r>
              <a:rPr lang="en-US" dirty="0"/>
              <a:t>Searching in a graph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9EE41-B514-AB44-BAF8-6954CD51912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2017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F056F-9CD0-4C4B-849F-7D818B43735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8265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F056F-9CD0-4C4B-849F-7D818B43735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08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F056F-9CD0-4C4B-849F-7D818B43735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690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F056F-9CD0-4C4B-849F-7D818B43735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906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F056F-9CD0-4C4B-849F-7D818B43735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43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F056F-9CD0-4C4B-849F-7D818B43735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5434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F056F-9CD0-4C4B-849F-7D818B43735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2340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F056F-9CD0-4C4B-849F-7D818B43735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9887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F056F-9CD0-4C4B-849F-7D818B43735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8315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F056F-9CD0-4C4B-849F-7D818B43735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4212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F056F-9CD0-4C4B-849F-7D818B43735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6600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F056F-9CD0-4C4B-849F-7D818B43735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8535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F056F-9CD0-4C4B-849F-7D818B43735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76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F056F-9CD0-4C4B-849F-7D818B43735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1027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F056F-9CD0-4C4B-849F-7D818B43735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931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F056F-9CD0-4C4B-849F-7D818B43735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021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F056F-9CD0-4C4B-849F-7D818B43735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5792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F056F-9CD0-4C4B-849F-7D818B43735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4719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F056F-9CD0-4C4B-849F-7D818B43735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093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F056F-9CD0-4C4B-849F-7D818B43735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7309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F056F-9CD0-4C4B-849F-7D818B43735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861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F056F-9CD0-4C4B-849F-7D818B43735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4099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F056F-9CD0-4C4B-849F-7D818B43735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0049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F056F-9CD0-4C4B-849F-7D818B43735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42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F056F-9CD0-4C4B-849F-7D818B43735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100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F056F-9CD0-4C4B-849F-7D818B43735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4141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F056F-9CD0-4C4B-849F-7D818B43735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857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F056F-9CD0-4C4B-849F-7D818B43735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101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F056F-9CD0-4C4B-849F-7D818B43735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233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F056F-9CD0-4C4B-849F-7D818B43735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658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F056F-9CD0-4C4B-849F-7D818B43735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136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F056F-9CD0-4C4B-849F-7D818B43735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401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12/17/16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958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12/17/16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92003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12/17/16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5310010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12/17/16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20106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12/17/16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347187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12/17/16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65653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12/17/16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3288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12/17/16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8973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0438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12/17/16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98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12/17/16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429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12/17/16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204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12/17/16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647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12/17/16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12/17/16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724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12/17/16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335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12/17/16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840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12/17/16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378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  <p:sldLayoutId id="2147483904" r:id="rId16"/>
    <p:sldLayoutId id="214748390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8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hyperlink" Target="http://www.onet.pl/" TargetMode="External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6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png"/><Relationship Id="rId5" Type="http://schemas.openxmlformats.org/officeDocument/2006/relationships/image" Target="../media/image20.jp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6814" y="992967"/>
            <a:ext cx="4604657" cy="1327189"/>
          </a:xfrm>
        </p:spPr>
        <p:txBody>
          <a:bodyPr>
            <a:normAutofit fontScale="90000"/>
          </a:bodyPr>
          <a:lstStyle/>
          <a:p>
            <a:r>
              <a:rPr lang="en-US" sz="9600" b="1" dirty="0">
                <a:solidFill>
                  <a:srgbClr val="0070C0"/>
                </a:solidFill>
                <a:latin typeface="Calibri" panose="020F0502020204030204" pitchFamily="34" charset="0"/>
              </a:rPr>
              <a:t>ELK Stack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6814" y="2320156"/>
            <a:ext cx="68253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atin typeface="Calibri" panose="020F0502020204030204" pitchFamily="34" charset="0"/>
              </a:rPr>
              <a:t>Introduction to </a:t>
            </a:r>
            <a:r>
              <a:rPr lang="en-US" sz="2800" b="1" i="1" dirty="0" err="1">
                <a:latin typeface="Calibri" panose="020F0502020204030204" pitchFamily="34" charset="0"/>
              </a:rPr>
              <a:t>Elasticsearch</a:t>
            </a:r>
            <a:r>
              <a:rPr lang="en-US" sz="2800" b="1" i="1" dirty="0">
                <a:latin typeface="Calibri" panose="020F0502020204030204" pitchFamily="34" charset="0"/>
              </a:rPr>
              <a:t>, </a:t>
            </a:r>
            <a:r>
              <a:rPr lang="en-US" sz="2800" b="1" i="1" dirty="0" err="1">
                <a:latin typeface="Calibri" panose="020F0502020204030204" pitchFamily="34" charset="0"/>
              </a:rPr>
              <a:t>Logstash</a:t>
            </a:r>
            <a:r>
              <a:rPr lang="en-US" sz="2800" b="1" i="1" dirty="0">
                <a:latin typeface="Calibri" panose="020F0502020204030204" pitchFamily="34" charset="0"/>
              </a:rPr>
              <a:t> and </a:t>
            </a:r>
            <a:r>
              <a:rPr lang="en-US" sz="2800" b="1" i="1" dirty="0" err="1">
                <a:latin typeface="Calibri" panose="020F0502020204030204" pitchFamily="34" charset="0"/>
              </a:rPr>
              <a:t>Kibana</a:t>
            </a:r>
            <a:endParaRPr lang="en-US" sz="2800" b="1" i="1" dirty="0"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14" y="3461657"/>
            <a:ext cx="5521843" cy="28901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88837" y="6351814"/>
            <a:ext cx="271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g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ithub.com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phucnguyenvn</a:t>
            </a: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17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1098157" y="404525"/>
            <a:ext cx="6858000" cy="67378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Calibri" panose="020F0502020204030204" pitchFamily="34" charset="0"/>
              </a:rPr>
              <a:t>ELK Stack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3659332"/>
            <a:ext cx="6705600" cy="304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76300" y="1627784"/>
            <a:ext cx="58293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200" dirty="0">
                <a:latin typeface="Calibri" panose="020F0502020204030204" pitchFamily="34" charset="0"/>
              </a:rPr>
              <a:t>The ELK Stack is a collection of three open-source products:</a:t>
            </a:r>
          </a:p>
          <a:p>
            <a:r>
              <a:rPr lang="vi-VN" sz="3200" b="1" dirty="0">
                <a:latin typeface="Calibri" panose="020F0502020204030204" pitchFamily="34" charset="0"/>
              </a:rPr>
              <a:t>Elasticsearch</a:t>
            </a:r>
            <a:r>
              <a:rPr lang="vi-VN" sz="3200" dirty="0">
                <a:latin typeface="Calibri" panose="020F0502020204030204" pitchFamily="34" charset="0"/>
              </a:rPr>
              <a:t>, </a:t>
            </a:r>
            <a:r>
              <a:rPr lang="vi-VN" sz="3200" b="1" dirty="0">
                <a:latin typeface="Calibri" panose="020F0502020204030204" pitchFamily="34" charset="0"/>
              </a:rPr>
              <a:t>Logstash</a:t>
            </a:r>
            <a:r>
              <a:rPr lang="vi-VN" sz="3200" dirty="0">
                <a:latin typeface="Calibri" panose="020F0502020204030204" pitchFamily="34" charset="0"/>
              </a:rPr>
              <a:t>, and </a:t>
            </a:r>
            <a:r>
              <a:rPr lang="vi-VN" sz="3200" b="1" dirty="0">
                <a:latin typeface="Calibri" panose="020F0502020204030204" pitchFamily="34" charset="0"/>
              </a:rPr>
              <a:t>Kibana</a:t>
            </a:r>
            <a:r>
              <a:rPr lang="vi-VN" sz="3200" dirty="0">
                <a:latin typeface="Calibri" panose="020F0502020204030204" pitchFamily="34" charset="0"/>
              </a:rPr>
              <a:t> — from Elastic.</a:t>
            </a:r>
          </a:p>
        </p:txBody>
      </p:sp>
    </p:spTree>
    <p:extLst>
      <p:ext uri="{BB962C8B-B14F-4D97-AF65-F5344CB8AC3E}">
        <p14:creationId xmlns:p14="http://schemas.microsoft.com/office/powerpoint/2010/main" val="182510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1098157" y="404525"/>
            <a:ext cx="6858000" cy="67378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Calibri" panose="020F0502020204030204" pitchFamily="34" charset="0"/>
              </a:rPr>
              <a:t>ELK Stack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82" y="1383105"/>
            <a:ext cx="5680693" cy="440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023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1098157" y="404525"/>
            <a:ext cx="6858000" cy="67378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Calibri" panose="020F0502020204030204" pitchFamily="34" charset="0"/>
              </a:rPr>
              <a:t>ELK Stack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32" y="1078305"/>
            <a:ext cx="4864568" cy="542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84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1098157" y="404525"/>
            <a:ext cx="6858000" cy="67378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Calibri" panose="020F0502020204030204" pitchFamily="34" charset="0"/>
              </a:rPr>
              <a:t>ELK Stack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95270"/>
            <a:ext cx="9144000" cy="466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98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1098157" y="404525"/>
            <a:ext cx="6858000" cy="67378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>
                <a:latin typeface="Calibri" panose="020F0502020204030204" pitchFamily="34" charset="0"/>
              </a:rPr>
              <a:t>Elasticsearch</a:t>
            </a: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3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5000" y="235342"/>
            <a:ext cx="2381250" cy="16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438150" y="3062585"/>
            <a:ext cx="72199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Helvetica Neue Light"/>
              </a:rPr>
              <a:t>SELECT * FROM `liv-dev`</a:t>
            </a:r>
          </a:p>
          <a:p>
            <a:pPr algn="ctr"/>
            <a:r>
              <a:rPr lang="en-US" sz="4000" b="1" dirty="0">
                <a:latin typeface="Calibri" panose="020F0502020204030204" pitchFamily="34" charset="0"/>
                <a:cs typeface="Helvetica Neue Light"/>
              </a:rPr>
              <a:t>WHERE `name` LIKE ‘%</a:t>
            </a:r>
            <a:r>
              <a:rPr lang="en-US" sz="4000" b="1" dirty="0" err="1">
                <a:latin typeface="Calibri" panose="020F0502020204030204" pitchFamily="34" charset="0"/>
                <a:cs typeface="Helvetica Neue Light"/>
              </a:rPr>
              <a:t>phuc</a:t>
            </a:r>
            <a:r>
              <a:rPr lang="en-US" sz="4000" b="1" dirty="0">
                <a:latin typeface="Calibri" panose="020F0502020204030204" pitchFamily="34" charset="0"/>
                <a:cs typeface="Helvetica Neue Light"/>
              </a:rPr>
              <a:t>%’</a:t>
            </a:r>
          </a:p>
        </p:txBody>
      </p:sp>
    </p:spTree>
    <p:extLst>
      <p:ext uri="{BB962C8B-B14F-4D97-AF65-F5344CB8AC3E}">
        <p14:creationId xmlns:p14="http://schemas.microsoft.com/office/powerpoint/2010/main" val="28639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1098157" y="404525"/>
            <a:ext cx="6858000" cy="67378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>
                <a:latin typeface="Calibri" panose="020F0502020204030204" pitchFamily="34" charset="0"/>
              </a:rPr>
              <a:t>Elasticsearch</a:t>
            </a: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3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5000" y="235342"/>
            <a:ext cx="2381250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Screen Shot 2013-03-22 at 19.47.3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1556"/>
            <a:ext cx="9153149" cy="411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75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1098157" y="404525"/>
            <a:ext cx="6858000" cy="67378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>
                <a:latin typeface="Calibri" panose="020F0502020204030204" pitchFamily="34" charset="0"/>
              </a:rPr>
              <a:t>Elasticsearch</a:t>
            </a: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3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5000" y="235342"/>
            <a:ext cx="2381250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56" y="2090450"/>
            <a:ext cx="60769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695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8_card-catalog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68" y="-2741111"/>
            <a:ext cx="9181294" cy="1004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52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9604-050-cdda2f1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0120" y="-266478"/>
            <a:ext cx="11064240" cy="729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41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1098157" y="404525"/>
            <a:ext cx="6858000" cy="67378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>
                <a:latin typeface="Calibri" panose="020F0502020204030204" pitchFamily="34" charset="0"/>
              </a:rPr>
              <a:t>Elasticsearch</a:t>
            </a: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3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5000" y="235342"/>
            <a:ext cx="2381250" cy="16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228600" y="2090450"/>
            <a:ext cx="65819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Helvetica Neue Light"/>
              </a:rPr>
              <a:t>SELECT * FROM `liv-dev` j</a:t>
            </a:r>
          </a:p>
          <a:p>
            <a:pPr algn="ctr"/>
            <a:r>
              <a:rPr lang="en-US" sz="3200" dirty="0">
                <a:latin typeface="Calibri" panose="020F0502020204030204" pitchFamily="34" charset="0"/>
                <a:cs typeface="Helvetica Neue Light"/>
              </a:rPr>
              <a:t>JOIN </a:t>
            </a:r>
            <a:r>
              <a:rPr lang="en-US" sz="3200" dirty="0" err="1">
                <a:latin typeface="Calibri" panose="020F0502020204030204" pitchFamily="34" charset="0"/>
                <a:cs typeface="Helvetica Neue Light"/>
              </a:rPr>
              <a:t>jobs_benefits</a:t>
            </a:r>
            <a:r>
              <a:rPr lang="en-US" sz="3200" dirty="0">
                <a:latin typeface="Calibri" panose="020F0502020204030204" pitchFamily="34" charset="0"/>
                <a:cs typeface="Helvetica Neue Light"/>
              </a:rPr>
              <a:t> </a:t>
            </a:r>
            <a:r>
              <a:rPr lang="en-US" sz="3200" dirty="0" err="1">
                <a:latin typeface="Calibri" panose="020F0502020204030204" pitchFamily="34" charset="0"/>
                <a:cs typeface="Helvetica Neue Light"/>
              </a:rPr>
              <a:t>jb</a:t>
            </a:r>
            <a:r>
              <a:rPr lang="en-US" sz="3200" dirty="0">
                <a:latin typeface="Calibri" panose="020F0502020204030204" pitchFamily="34" charset="0"/>
                <a:cs typeface="Helvetica Neue Light"/>
              </a:rPr>
              <a:t> ON j.id = </a:t>
            </a:r>
            <a:r>
              <a:rPr lang="en-US" sz="3200" dirty="0" err="1">
                <a:latin typeface="Calibri" panose="020F0502020204030204" pitchFamily="34" charset="0"/>
                <a:cs typeface="Helvetica Neue Light"/>
              </a:rPr>
              <a:t>jb.job_id</a:t>
            </a:r>
            <a:endParaRPr lang="en-US" sz="3200" dirty="0">
              <a:latin typeface="Calibri" panose="020F0502020204030204" pitchFamily="34" charset="0"/>
              <a:cs typeface="Helvetica Neue Light"/>
            </a:endParaRPr>
          </a:p>
          <a:p>
            <a:pPr algn="ctr"/>
            <a:r>
              <a:rPr lang="en-US" sz="3200" dirty="0">
                <a:latin typeface="Calibri" panose="020F0502020204030204" pitchFamily="34" charset="0"/>
                <a:cs typeface="Helvetica Neue Light"/>
              </a:rPr>
              <a:t>WHERE </a:t>
            </a:r>
            <a:r>
              <a:rPr lang="en-US" sz="3200" dirty="0" err="1">
                <a:latin typeface="Calibri" panose="020F0502020204030204" pitchFamily="34" charset="0"/>
                <a:cs typeface="Helvetica Neue Light"/>
              </a:rPr>
              <a:t>j.role</a:t>
            </a:r>
            <a:r>
              <a:rPr lang="en-US" sz="3200" dirty="0">
                <a:latin typeface="Calibri" panose="020F0502020204030204" pitchFamily="34" charset="0"/>
                <a:cs typeface="Helvetica Neue Light"/>
              </a:rPr>
              <a:t> = ‘DEVELOPER’</a:t>
            </a:r>
          </a:p>
          <a:p>
            <a:pPr algn="ctr"/>
            <a:r>
              <a:rPr lang="en-US" sz="3200" dirty="0">
                <a:latin typeface="Calibri" panose="020F0502020204030204" pitchFamily="34" charset="0"/>
                <a:cs typeface="Helvetica Neue Light"/>
              </a:rPr>
              <a:t>AND (MATCH(</a:t>
            </a:r>
            <a:r>
              <a:rPr lang="en-US" sz="3200" dirty="0" err="1">
                <a:latin typeface="Calibri" panose="020F0502020204030204" pitchFamily="34" charset="0"/>
                <a:cs typeface="Helvetica Neue Light"/>
              </a:rPr>
              <a:t>job_description</a:t>
            </a:r>
            <a:r>
              <a:rPr lang="en-US" sz="3200" dirty="0">
                <a:latin typeface="Calibri" panose="020F0502020204030204" pitchFamily="34" charset="0"/>
                <a:cs typeface="Helvetica Neue Light"/>
              </a:rPr>
              <a:t>) AGAINST (‘node.js -asp’ IN BOOLEAN MODE)</a:t>
            </a:r>
          </a:p>
          <a:p>
            <a:pPr algn="ctr"/>
            <a:r>
              <a:rPr lang="en-US" sz="3200" dirty="0">
                <a:latin typeface="Calibri" panose="020F0502020204030204" pitchFamily="34" charset="0"/>
                <a:cs typeface="Helvetica Neue Light"/>
              </a:rPr>
              <a:t>AND </a:t>
            </a:r>
            <a:r>
              <a:rPr lang="en-US" sz="3200" dirty="0" err="1">
                <a:latin typeface="Calibri" panose="020F0502020204030204" pitchFamily="34" charset="0"/>
                <a:cs typeface="Helvetica Neue Light"/>
              </a:rPr>
              <a:t>jb.free_coffee</a:t>
            </a:r>
            <a:r>
              <a:rPr lang="en-US" sz="3200" dirty="0">
                <a:latin typeface="Calibri" panose="020F0502020204030204" pitchFamily="34" charset="0"/>
                <a:cs typeface="Helvetica Neue Light"/>
              </a:rPr>
              <a:t> = TRUE</a:t>
            </a:r>
          </a:p>
        </p:txBody>
      </p:sp>
    </p:spTree>
    <p:extLst>
      <p:ext uri="{BB962C8B-B14F-4D97-AF65-F5344CB8AC3E}">
        <p14:creationId xmlns:p14="http://schemas.microsoft.com/office/powerpoint/2010/main" val="467510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67378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Calibri" panose="020F0502020204030204" pitchFamily="34" charset="0"/>
              </a:rPr>
              <a:t>Agenda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22979" y="2045366"/>
            <a:ext cx="3988656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b="1" dirty="0">
                <a:latin typeface="Calibri" panose="020F0502020204030204" pitchFamily="34" charset="0"/>
              </a:rPr>
              <a:t>The story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b="1" dirty="0">
                <a:latin typeface="Calibri" panose="020F0502020204030204" pitchFamily="34" charset="0"/>
              </a:rPr>
              <a:t>ELK Stack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i="1" dirty="0" err="1">
                <a:latin typeface="Calibri" panose="020F0502020204030204" pitchFamily="34" charset="0"/>
              </a:rPr>
              <a:t>Elasticseach</a:t>
            </a:r>
            <a:endParaRPr lang="en-US" sz="4400" i="1" dirty="0">
              <a:latin typeface="Calibri" panose="020F0502020204030204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i="1" dirty="0" err="1">
                <a:latin typeface="Calibri" panose="020F0502020204030204" pitchFamily="34" charset="0"/>
              </a:rPr>
              <a:t>Logstash</a:t>
            </a:r>
            <a:endParaRPr lang="en-US" sz="4400" i="1" dirty="0">
              <a:latin typeface="Calibri" panose="020F0502020204030204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i="1" dirty="0" err="1">
                <a:latin typeface="Calibri" panose="020F0502020204030204" pitchFamily="34" charset="0"/>
              </a:rPr>
              <a:t>Kibana</a:t>
            </a:r>
            <a:endParaRPr lang="en-US" sz="4400" i="1" dirty="0">
              <a:latin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b="1" dirty="0">
                <a:latin typeface="Calibri" panose="020F050202020403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888062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acebook-graph-searc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944" y="-13368"/>
            <a:ext cx="9437712" cy="72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93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1098157" y="404525"/>
            <a:ext cx="6858000" cy="67378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>
                <a:latin typeface="Calibri" panose="020F0502020204030204" pitchFamily="34" charset="0"/>
              </a:rPr>
              <a:t>Elasticsearch</a:t>
            </a: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3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5000" y="235342"/>
            <a:ext cx="2381250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lucen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77" y="1921267"/>
            <a:ext cx="5849323" cy="107134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81000" y="3286930"/>
            <a:ext cx="3733800" cy="5486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b="1" i="1" dirty="0">
                <a:solidFill>
                  <a:schemeClr val="tx1"/>
                </a:solidFill>
                <a:latin typeface="Calibri" panose="020F0502020204030204" pitchFamily="34" charset="0"/>
              </a:rPr>
              <a:t>Apache </a:t>
            </a:r>
            <a:r>
              <a:rPr lang="en-US" sz="4000" b="1" i="1" dirty="0" err="1">
                <a:solidFill>
                  <a:schemeClr val="tx1"/>
                </a:solidFill>
                <a:latin typeface="Calibri" panose="020F0502020204030204" pitchFamily="34" charset="0"/>
              </a:rPr>
              <a:t>lucene</a:t>
            </a:r>
            <a:endParaRPr lang="en-US" sz="4000" b="1" i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4084247"/>
            <a:ext cx="6000750" cy="24045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buFont typeface="Arial"/>
              <a:buChar char="•"/>
            </a:pPr>
            <a:r>
              <a:rPr lang="en-US" sz="2400" i="1" dirty="0">
                <a:solidFill>
                  <a:schemeClr val="tx1"/>
                </a:solidFill>
                <a:latin typeface="Calibri" panose="020F0502020204030204" pitchFamily="34" charset="0"/>
              </a:rPr>
              <a:t>“Information retrieval software library”</a:t>
            </a:r>
          </a:p>
          <a:p>
            <a:pPr lvl="1" algn="l"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Free/open source</a:t>
            </a:r>
          </a:p>
          <a:p>
            <a:pPr lvl="1" algn="l"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Supported by Apache Foundation</a:t>
            </a:r>
          </a:p>
          <a:p>
            <a:pPr lvl="1" algn="l"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Created by Doug Cutting</a:t>
            </a:r>
          </a:p>
          <a:p>
            <a:pPr lvl="1" algn="l"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Written in 1999</a:t>
            </a:r>
          </a:p>
        </p:txBody>
      </p:sp>
    </p:spTree>
    <p:extLst>
      <p:ext uri="{BB962C8B-B14F-4D97-AF65-F5344CB8AC3E}">
        <p14:creationId xmlns:p14="http://schemas.microsoft.com/office/powerpoint/2010/main" val="1281957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1098157" y="404525"/>
            <a:ext cx="6858000" cy="67378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>
                <a:latin typeface="Calibri" panose="020F0502020204030204" pitchFamily="34" charset="0"/>
              </a:rPr>
              <a:t>Elasticsearch</a:t>
            </a: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3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5000" y="235342"/>
            <a:ext cx="2381250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0" y="1921267"/>
            <a:ext cx="560070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35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1098157" y="404525"/>
            <a:ext cx="6858000" cy="67378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>
                <a:latin typeface="Calibri" panose="020F0502020204030204" pitchFamily="34" charset="0"/>
              </a:rPr>
              <a:t>Elasticsearch</a:t>
            </a: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3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5000" y="235342"/>
            <a:ext cx="2381250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56" y="1688811"/>
            <a:ext cx="3883543" cy="480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46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1098157" y="404525"/>
            <a:ext cx="6858000" cy="67378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>
                <a:latin typeface="Calibri" panose="020F0502020204030204" pitchFamily="34" charset="0"/>
              </a:rPr>
              <a:t>Elasticsearch</a:t>
            </a: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3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5000" y="235342"/>
            <a:ext cx="2381250" cy="16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762000" y="2090450"/>
            <a:ext cx="5829300" cy="4301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chemeClr val="dk1"/>
              </a:buClr>
              <a:buSzPct val="61111"/>
            </a:pPr>
            <a:r>
              <a:rPr lang="en-US" sz="2800" dirty="0"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• Open source search server written in Java</a:t>
            </a:r>
          </a:p>
          <a:p>
            <a:pPr lvl="0">
              <a:spcBef>
                <a:spcPts val="1000"/>
              </a:spcBef>
              <a:buClr>
                <a:schemeClr val="dk1"/>
              </a:buClr>
              <a:buSzPct val="61111"/>
            </a:pPr>
            <a:r>
              <a:rPr lang="en-US" sz="2800" dirty="0"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•Used to index any kind of heterogeneous data</a:t>
            </a:r>
          </a:p>
          <a:p>
            <a:pPr lvl="0">
              <a:spcBef>
                <a:spcPts val="1000"/>
              </a:spcBef>
              <a:buClr>
                <a:schemeClr val="dk1"/>
              </a:buClr>
              <a:buSzPct val="61111"/>
            </a:pPr>
            <a:r>
              <a:rPr lang="en-US" sz="2800" dirty="0"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•Enables real-time ability to search through index</a:t>
            </a:r>
          </a:p>
          <a:p>
            <a:pPr>
              <a:spcBef>
                <a:spcPts val="1000"/>
              </a:spcBef>
            </a:pPr>
            <a:r>
              <a:rPr lang="en-US" sz="2800" dirty="0"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•Has REST API web-interface with JSON output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endParaRPr lang="en-US" dirty="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126678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1098157" y="404525"/>
            <a:ext cx="6858000" cy="67378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>
                <a:latin typeface="Calibri" panose="020F0502020204030204" pitchFamily="34" charset="0"/>
              </a:rPr>
              <a:t>Elasticsearch</a:t>
            </a: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3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5000" y="235342"/>
            <a:ext cx="2381250" cy="16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590550" y="1690063"/>
            <a:ext cx="626745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Font typeface="Arial"/>
              <a:buChar char="•"/>
            </a:pPr>
            <a:r>
              <a:rPr lang="en-US" sz="2800" b="1" dirty="0" err="1">
                <a:latin typeface="Calibri" panose="020F0502020204030204" pitchFamily="34" charset="0"/>
              </a:rPr>
              <a:t>RESTfull</a:t>
            </a:r>
            <a:r>
              <a:rPr lang="en-US" sz="2800" dirty="0">
                <a:latin typeface="Calibri" panose="020F0502020204030204" pitchFamily="34" charset="0"/>
              </a:rPr>
              <a:t> Service</a:t>
            </a:r>
          </a:p>
          <a:p>
            <a:pPr lvl="2">
              <a:buFont typeface="Arial"/>
              <a:buChar char="•"/>
            </a:pPr>
            <a:r>
              <a:rPr lang="en-US" sz="2800" dirty="0">
                <a:latin typeface="Calibri" panose="020F0502020204030204" pitchFamily="34" charset="0"/>
              </a:rPr>
              <a:t>JSON API over HTTP</a:t>
            </a:r>
          </a:p>
          <a:p>
            <a:pPr lvl="2">
              <a:buFont typeface="Arial"/>
              <a:buChar char="•"/>
            </a:pPr>
            <a:r>
              <a:rPr lang="en-US" sz="2800" dirty="0">
                <a:latin typeface="Calibri" panose="020F0502020204030204" pitchFamily="34" charset="0"/>
              </a:rPr>
              <a:t>Want to use it from PHP?</a:t>
            </a:r>
          </a:p>
          <a:p>
            <a:pPr lvl="3">
              <a:buFont typeface="Arial"/>
              <a:buChar char="•"/>
            </a:pPr>
            <a:r>
              <a:rPr lang="en-US" sz="2800" dirty="0">
                <a:latin typeface="Calibri" panose="020F0502020204030204" pitchFamily="34" charset="0"/>
              </a:rPr>
              <a:t>CURL Requests, as if you’d do requests to the Facebook Graph API.</a:t>
            </a:r>
          </a:p>
          <a:p>
            <a:pPr lvl="1">
              <a:buFont typeface="Arial"/>
              <a:buChar char="•"/>
            </a:pPr>
            <a:r>
              <a:rPr lang="en-US" sz="2800" b="1" dirty="0">
                <a:latin typeface="Calibri" panose="020F0502020204030204" pitchFamily="34" charset="0"/>
              </a:rPr>
              <a:t>High Availability &amp; Performance</a:t>
            </a:r>
          </a:p>
          <a:p>
            <a:pPr lvl="2">
              <a:buFont typeface="Arial"/>
              <a:buChar char="•"/>
            </a:pPr>
            <a:r>
              <a:rPr lang="en-US" sz="2800" dirty="0">
                <a:latin typeface="Calibri" panose="020F0502020204030204" pitchFamily="34" charset="0"/>
              </a:rPr>
              <a:t>Clustering</a:t>
            </a:r>
          </a:p>
          <a:p>
            <a:pPr lvl="1">
              <a:buFont typeface="Arial"/>
              <a:buChar char="•"/>
            </a:pPr>
            <a:r>
              <a:rPr lang="en-US" sz="2800" dirty="0">
                <a:latin typeface="Calibri" panose="020F0502020204030204" pitchFamily="34" charset="0"/>
              </a:rPr>
              <a:t>Long Term </a:t>
            </a:r>
            <a:r>
              <a:rPr lang="en-US" sz="2800" b="1" dirty="0">
                <a:latin typeface="Calibri" panose="020F0502020204030204" pitchFamily="34" charset="0"/>
              </a:rPr>
              <a:t>Persistency</a:t>
            </a:r>
          </a:p>
          <a:p>
            <a:pPr lvl="2">
              <a:buFont typeface="Arial"/>
              <a:buChar char="•"/>
            </a:pPr>
            <a:r>
              <a:rPr lang="en-US" sz="2800" dirty="0">
                <a:latin typeface="Calibri" panose="020F0502020204030204" pitchFamily="34" charset="0"/>
              </a:rPr>
              <a:t>Write through to persistent storage system.</a:t>
            </a:r>
          </a:p>
        </p:txBody>
      </p:sp>
    </p:spTree>
    <p:extLst>
      <p:ext uri="{BB962C8B-B14F-4D97-AF65-F5344CB8AC3E}">
        <p14:creationId xmlns:p14="http://schemas.microsoft.com/office/powerpoint/2010/main" val="371030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1098157" y="404525"/>
            <a:ext cx="6858000" cy="67378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>
                <a:latin typeface="Calibri" panose="020F0502020204030204" pitchFamily="34" charset="0"/>
              </a:rPr>
              <a:t>Elasticsearch</a:t>
            </a: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3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5000" y="235342"/>
            <a:ext cx="2381250" cy="16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875379" y="2357150"/>
            <a:ext cx="433336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</a:rPr>
              <a:t>Based on top Lucence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</a:rPr>
              <a:t>Multi-language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</a:rPr>
              <a:t>Geolocation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</a:rPr>
              <a:t>Full-text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</a:rPr>
              <a:t>Did-you-mean suggestions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</a:rPr>
              <a:t>Extremely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</a:rPr>
              <a:t>Support RESTful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</a:rPr>
              <a:t>Text and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</a:rPr>
              <a:t>Scoring</a:t>
            </a:r>
          </a:p>
        </p:txBody>
      </p:sp>
    </p:spTree>
    <p:extLst>
      <p:ext uri="{BB962C8B-B14F-4D97-AF65-F5344CB8AC3E}">
        <p14:creationId xmlns:p14="http://schemas.microsoft.com/office/powerpoint/2010/main" val="23383618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1098157" y="404525"/>
            <a:ext cx="6858000" cy="67378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>
                <a:latin typeface="Calibri" panose="020F0502020204030204" pitchFamily="34" charset="0"/>
              </a:rPr>
              <a:t>Elasticsearch</a:t>
            </a: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3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5000" y="235342"/>
            <a:ext cx="2381250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50" y="2566700"/>
            <a:ext cx="6997235" cy="37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348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1098157" y="404525"/>
            <a:ext cx="6858000" cy="67378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>
                <a:latin typeface="Calibri" panose="020F0502020204030204" pitchFamily="34" charset="0"/>
              </a:rPr>
              <a:t>Elasticsearch</a:t>
            </a: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3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5000" y="235342"/>
            <a:ext cx="2381250" cy="16859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614318"/>
              </p:ext>
            </p:extLst>
          </p:nvPr>
        </p:nvGraphicFramePr>
        <p:xfrm>
          <a:off x="484069" y="2828830"/>
          <a:ext cx="6494074" cy="3591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70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2470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9102">
                <a:tc>
                  <a:txBody>
                    <a:bodyPr/>
                    <a:lstStyle/>
                    <a:p>
                      <a:r>
                        <a:rPr lang="en-US" sz="1800" dirty="0"/>
                        <a:t>MySQL</a:t>
                      </a:r>
                    </a:p>
                  </a:txBody>
                  <a:tcPr marL="82039" marR="82039" marT="41020" marB="4102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Elastic</a:t>
                      </a:r>
                      <a:r>
                        <a:rPr lang="en-US" sz="1800" baseline="0" dirty="0"/>
                        <a:t> Search</a:t>
                      </a:r>
                      <a:endParaRPr lang="en-US" sz="1800" dirty="0"/>
                    </a:p>
                  </a:txBody>
                  <a:tcPr marL="82039" marR="82039" marT="41020" marB="4102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9102">
                <a:tc>
                  <a:txBody>
                    <a:bodyPr/>
                    <a:lstStyle/>
                    <a:p>
                      <a:r>
                        <a:rPr lang="en-US" sz="1800" dirty="0"/>
                        <a:t>Database </a:t>
                      </a:r>
                    </a:p>
                  </a:txBody>
                  <a:tcPr marL="82039" marR="82039" marT="41020" marB="4102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Index</a:t>
                      </a:r>
                    </a:p>
                  </a:txBody>
                  <a:tcPr marL="82039" marR="82039" marT="41020" marB="4102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9102">
                <a:tc>
                  <a:txBody>
                    <a:bodyPr/>
                    <a:lstStyle/>
                    <a:p>
                      <a:r>
                        <a:rPr lang="en-US" sz="1800" dirty="0"/>
                        <a:t>Table</a:t>
                      </a:r>
                    </a:p>
                  </a:txBody>
                  <a:tcPr marL="82039" marR="82039" marT="41020" marB="4102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Type</a:t>
                      </a:r>
                    </a:p>
                  </a:txBody>
                  <a:tcPr marL="82039" marR="82039" marT="41020" marB="4102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9102">
                <a:tc>
                  <a:txBody>
                    <a:bodyPr/>
                    <a:lstStyle/>
                    <a:p>
                      <a:r>
                        <a:rPr lang="en-US" sz="1800" dirty="0"/>
                        <a:t>Row</a:t>
                      </a:r>
                    </a:p>
                  </a:txBody>
                  <a:tcPr marL="82039" marR="82039" marT="41020" marB="4102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Document</a:t>
                      </a:r>
                    </a:p>
                  </a:txBody>
                  <a:tcPr marL="82039" marR="82039" marT="41020" marB="4102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59102">
                <a:tc>
                  <a:txBody>
                    <a:bodyPr/>
                    <a:lstStyle/>
                    <a:p>
                      <a:r>
                        <a:rPr lang="en-US" sz="1800" dirty="0"/>
                        <a:t>Column</a:t>
                      </a:r>
                    </a:p>
                  </a:txBody>
                  <a:tcPr marL="82039" marR="82039" marT="41020" marB="4102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Field</a:t>
                      </a:r>
                    </a:p>
                  </a:txBody>
                  <a:tcPr marL="82039" marR="82039" marT="41020" marB="4102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59102">
                <a:tc>
                  <a:txBody>
                    <a:bodyPr/>
                    <a:lstStyle/>
                    <a:p>
                      <a:r>
                        <a:rPr lang="en-US" sz="1800" dirty="0"/>
                        <a:t>Schema</a:t>
                      </a:r>
                    </a:p>
                  </a:txBody>
                  <a:tcPr marL="82039" marR="82039" marT="41020" marB="4102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Mapping</a:t>
                      </a:r>
                    </a:p>
                  </a:txBody>
                  <a:tcPr marL="82039" marR="82039" marT="41020" marB="4102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59102">
                <a:tc>
                  <a:txBody>
                    <a:bodyPr/>
                    <a:lstStyle/>
                    <a:p>
                      <a:r>
                        <a:rPr lang="en-US" sz="1800" dirty="0"/>
                        <a:t>Index</a:t>
                      </a:r>
                    </a:p>
                  </a:txBody>
                  <a:tcPr marL="82039" marR="82039" marT="41020" marB="4102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Everything</a:t>
                      </a:r>
                      <a:r>
                        <a:rPr lang="en-US" sz="1800" baseline="0" dirty="0"/>
                        <a:t> is indexed</a:t>
                      </a:r>
                      <a:endParaRPr lang="en-US" sz="1800" dirty="0"/>
                    </a:p>
                  </a:txBody>
                  <a:tcPr marL="82039" marR="82039" marT="41020" marB="41020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59102">
                <a:tc>
                  <a:txBody>
                    <a:bodyPr/>
                    <a:lstStyle/>
                    <a:p>
                      <a:r>
                        <a:rPr lang="en-US" sz="1800" dirty="0"/>
                        <a:t>SQL</a:t>
                      </a:r>
                    </a:p>
                  </a:txBody>
                  <a:tcPr marL="82039" marR="82039" marT="41020" marB="4102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Query DSL</a:t>
                      </a:r>
                    </a:p>
                  </a:txBody>
                  <a:tcPr marL="82039" marR="82039" marT="41020" marB="41020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59102">
                <a:tc>
                  <a:txBody>
                    <a:bodyPr/>
                    <a:lstStyle/>
                    <a:p>
                      <a:r>
                        <a:rPr lang="en-US" sz="1800" dirty="0"/>
                        <a:t>SELECT * FROM table …</a:t>
                      </a:r>
                    </a:p>
                  </a:txBody>
                  <a:tcPr marL="82039" marR="82039" marT="41020" marB="4102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GET http://…</a:t>
                      </a:r>
                    </a:p>
                  </a:txBody>
                  <a:tcPr marL="82039" marR="82039" marT="41020" marB="41020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59102">
                <a:tc>
                  <a:txBody>
                    <a:bodyPr/>
                    <a:lstStyle/>
                    <a:p>
                      <a:r>
                        <a:rPr lang="en-US" sz="1800" dirty="0"/>
                        <a:t>UPDATE table SET …</a:t>
                      </a:r>
                    </a:p>
                  </a:txBody>
                  <a:tcPr marL="82039" marR="82039" marT="41020" marB="4102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PUT http://…</a:t>
                      </a:r>
                    </a:p>
                  </a:txBody>
                  <a:tcPr marL="82039" marR="82039" marT="41020" marB="41020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-182681" y="2100729"/>
            <a:ext cx="3733800" cy="5486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b="1" i="1" dirty="0">
                <a:solidFill>
                  <a:schemeClr val="tx1"/>
                </a:solidFill>
                <a:latin typeface="Calibri" panose="020F0502020204030204" pitchFamily="34" charset="0"/>
              </a:rPr>
              <a:t>Terminology:</a:t>
            </a:r>
          </a:p>
        </p:txBody>
      </p:sp>
    </p:spTree>
    <p:extLst>
      <p:ext uri="{BB962C8B-B14F-4D97-AF65-F5344CB8AC3E}">
        <p14:creationId xmlns:p14="http://schemas.microsoft.com/office/powerpoint/2010/main" val="1673873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1098157" y="404525"/>
            <a:ext cx="6858000" cy="67378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>
                <a:latin typeface="Calibri" panose="020F0502020204030204" pitchFamily="34" charset="0"/>
              </a:rPr>
              <a:t>Logstash</a:t>
            </a: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4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550" y="146817"/>
            <a:ext cx="1219724" cy="15581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800100" y="1558750"/>
            <a:ext cx="5600700" cy="4658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61111"/>
            </a:pPr>
            <a:r>
              <a:rPr lang="vi-VN" sz="2400" dirty="0"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•Framework for managing logs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vi-VN" sz="2400" dirty="0"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•Founded by Jordan Sissel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61111"/>
            </a:pPr>
            <a:r>
              <a:rPr lang="vi-VN" sz="2400" dirty="0"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•Mainly consists of 3 components:</a:t>
            </a:r>
          </a:p>
          <a:p>
            <a:pPr marL="457200" lvl="0" indent="-3429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vi-VN" sz="2400" dirty="0">
                <a:solidFill>
                  <a:schemeClr val="accent2"/>
                </a:solidFill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input</a:t>
            </a:r>
            <a:r>
              <a:rPr lang="vi-VN" sz="2400" dirty="0"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 : passing logs to process them into machine understandable format(file,lumberjack).</a:t>
            </a:r>
          </a:p>
          <a:p>
            <a:pPr lvl="0">
              <a:lnSpc>
                <a:spcPct val="90000"/>
              </a:lnSpc>
              <a:spcBef>
                <a:spcPts val="500"/>
              </a:spcBef>
            </a:pPr>
            <a:endParaRPr lang="vi-VN" sz="2400" dirty="0">
              <a:latin typeface="Calibri" panose="020F0502020204030204" pitchFamily="34" charset="0"/>
              <a:ea typeface="Comic Sans MS"/>
              <a:cs typeface="Comic Sans MS"/>
              <a:sym typeface="Comic Sans MS"/>
            </a:endParaRPr>
          </a:p>
          <a:p>
            <a:pPr marL="457200" lvl="0" indent="-3429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vi-VN" sz="2400" dirty="0">
                <a:solidFill>
                  <a:schemeClr val="accent2"/>
                </a:solidFill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filters</a:t>
            </a:r>
            <a:r>
              <a:rPr lang="vi-VN" sz="2400" dirty="0"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: set of conditionals to perform specific action on a event(grok,geoip).</a:t>
            </a:r>
          </a:p>
          <a:p>
            <a:pPr lvl="0">
              <a:lnSpc>
                <a:spcPct val="90000"/>
              </a:lnSpc>
              <a:spcBef>
                <a:spcPts val="500"/>
              </a:spcBef>
            </a:pPr>
            <a:endParaRPr lang="vi-VN" sz="2400" dirty="0">
              <a:latin typeface="Calibri" panose="020F0502020204030204" pitchFamily="34" charset="0"/>
              <a:ea typeface="Comic Sans MS"/>
              <a:cs typeface="Comic Sans MS"/>
              <a:sym typeface="Comic Sans MS"/>
            </a:endParaRPr>
          </a:p>
          <a:p>
            <a:pPr marL="457200" lvl="0" indent="-3429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vi-VN" sz="2400" dirty="0">
                <a:solidFill>
                  <a:schemeClr val="accent2"/>
                </a:solidFill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output</a:t>
            </a:r>
            <a:r>
              <a:rPr lang="vi-VN" sz="2400" dirty="0"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: decision maker for processed event/log(elasticsearch,file)</a:t>
            </a:r>
          </a:p>
        </p:txBody>
      </p:sp>
    </p:spTree>
    <p:extLst>
      <p:ext uri="{BB962C8B-B14F-4D97-AF65-F5344CB8AC3E}">
        <p14:creationId xmlns:p14="http://schemas.microsoft.com/office/powerpoint/2010/main" val="864266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098157" y="404525"/>
            <a:ext cx="6858000" cy="67378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Calibri" panose="020F0502020204030204" pitchFamily="34" charset="0"/>
              </a:rPr>
              <a:t>The story</a:t>
            </a:r>
          </a:p>
        </p:txBody>
      </p:sp>
      <p:sp>
        <p:nvSpPr>
          <p:cNvPr id="29" name="object 4"/>
          <p:cNvSpPr/>
          <p:nvPr/>
        </p:nvSpPr>
        <p:spPr>
          <a:xfrm>
            <a:off x="627001" y="1821598"/>
            <a:ext cx="2343864" cy="17578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5"/>
          <p:cNvSpPr/>
          <p:nvPr/>
        </p:nvSpPr>
        <p:spPr>
          <a:xfrm>
            <a:off x="3063749" y="1453591"/>
            <a:ext cx="2343864" cy="17578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7"/>
          <p:cNvSpPr/>
          <p:nvPr/>
        </p:nvSpPr>
        <p:spPr>
          <a:xfrm>
            <a:off x="1066244" y="4730152"/>
            <a:ext cx="1031088" cy="6112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8"/>
          <p:cNvSpPr/>
          <p:nvPr/>
        </p:nvSpPr>
        <p:spPr>
          <a:xfrm>
            <a:off x="1168352" y="4707293"/>
            <a:ext cx="855696" cy="6572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9"/>
          <p:cNvSpPr/>
          <p:nvPr/>
        </p:nvSpPr>
        <p:spPr>
          <a:xfrm>
            <a:off x="1114287" y="4757203"/>
            <a:ext cx="920759" cy="5022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10"/>
          <p:cNvSpPr/>
          <p:nvPr/>
        </p:nvSpPr>
        <p:spPr>
          <a:xfrm>
            <a:off x="1834339" y="5117249"/>
            <a:ext cx="83708" cy="8370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1"/>
          <p:cNvSpPr/>
          <p:nvPr/>
        </p:nvSpPr>
        <p:spPr>
          <a:xfrm>
            <a:off x="1114288" y="4757204"/>
            <a:ext cx="921246" cy="502698"/>
          </a:xfrm>
          <a:custGeom>
            <a:avLst/>
            <a:gdLst/>
            <a:ahLst/>
            <a:cxnLst/>
            <a:rect l="l" t="t" r="r" b="b"/>
            <a:pathLst>
              <a:path w="792480" h="432435">
                <a:moveTo>
                  <a:pt x="720051" y="432054"/>
                </a:moveTo>
                <a:lnTo>
                  <a:pt x="734529" y="374396"/>
                </a:lnTo>
                <a:lnTo>
                  <a:pt x="792060" y="360045"/>
                </a:lnTo>
                <a:lnTo>
                  <a:pt x="720051" y="432054"/>
                </a:lnTo>
                <a:lnTo>
                  <a:pt x="0" y="432054"/>
                </a:lnTo>
                <a:lnTo>
                  <a:pt x="0" y="0"/>
                </a:lnTo>
                <a:lnTo>
                  <a:pt x="792060" y="0"/>
                </a:lnTo>
                <a:lnTo>
                  <a:pt x="792060" y="360045"/>
                </a:lnTo>
              </a:path>
            </a:pathLst>
          </a:custGeom>
          <a:ln w="9525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12"/>
          <p:cNvSpPr txBox="1"/>
          <p:nvPr/>
        </p:nvSpPr>
        <p:spPr>
          <a:xfrm>
            <a:off x="1335483" y="4785905"/>
            <a:ext cx="406736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Log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13"/>
          <p:cNvSpPr/>
          <p:nvPr/>
        </p:nvSpPr>
        <p:spPr>
          <a:xfrm>
            <a:off x="1218644" y="4882552"/>
            <a:ext cx="1031088" cy="6112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14"/>
          <p:cNvSpPr/>
          <p:nvPr/>
        </p:nvSpPr>
        <p:spPr>
          <a:xfrm>
            <a:off x="1320752" y="4859693"/>
            <a:ext cx="855696" cy="6572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5"/>
          <p:cNvSpPr/>
          <p:nvPr/>
        </p:nvSpPr>
        <p:spPr>
          <a:xfrm>
            <a:off x="1266649" y="4909603"/>
            <a:ext cx="920803" cy="5022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16"/>
          <p:cNvSpPr/>
          <p:nvPr/>
        </p:nvSpPr>
        <p:spPr>
          <a:xfrm>
            <a:off x="1986739" y="5269649"/>
            <a:ext cx="83708" cy="8370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7"/>
          <p:cNvSpPr/>
          <p:nvPr/>
        </p:nvSpPr>
        <p:spPr>
          <a:xfrm>
            <a:off x="1266650" y="4909604"/>
            <a:ext cx="921246" cy="502698"/>
          </a:xfrm>
          <a:custGeom>
            <a:avLst/>
            <a:gdLst/>
            <a:ahLst/>
            <a:cxnLst/>
            <a:rect l="l" t="t" r="r" b="b"/>
            <a:pathLst>
              <a:path w="792480" h="432435">
                <a:moveTo>
                  <a:pt x="720090" y="432054"/>
                </a:moveTo>
                <a:lnTo>
                  <a:pt x="734567" y="374396"/>
                </a:lnTo>
                <a:lnTo>
                  <a:pt x="792098" y="360045"/>
                </a:lnTo>
                <a:lnTo>
                  <a:pt x="720090" y="432054"/>
                </a:lnTo>
                <a:lnTo>
                  <a:pt x="0" y="432054"/>
                </a:lnTo>
                <a:lnTo>
                  <a:pt x="0" y="0"/>
                </a:lnTo>
                <a:lnTo>
                  <a:pt x="792098" y="0"/>
                </a:lnTo>
                <a:lnTo>
                  <a:pt x="792098" y="360045"/>
                </a:lnTo>
              </a:path>
            </a:pathLst>
          </a:custGeom>
          <a:ln w="9525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18"/>
          <p:cNvSpPr txBox="1"/>
          <p:nvPr/>
        </p:nvSpPr>
        <p:spPr>
          <a:xfrm>
            <a:off x="1487883" y="4938305"/>
            <a:ext cx="406736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Log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4" name="object 19"/>
          <p:cNvSpPr/>
          <p:nvPr/>
        </p:nvSpPr>
        <p:spPr>
          <a:xfrm>
            <a:off x="1371044" y="5034952"/>
            <a:ext cx="1031088" cy="6112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20"/>
          <p:cNvSpPr/>
          <p:nvPr/>
        </p:nvSpPr>
        <p:spPr>
          <a:xfrm>
            <a:off x="1473152" y="5012093"/>
            <a:ext cx="855696" cy="6572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21"/>
          <p:cNvSpPr/>
          <p:nvPr/>
        </p:nvSpPr>
        <p:spPr>
          <a:xfrm>
            <a:off x="1419049" y="5062003"/>
            <a:ext cx="920803" cy="5022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2"/>
          <p:cNvSpPr/>
          <p:nvPr/>
        </p:nvSpPr>
        <p:spPr>
          <a:xfrm>
            <a:off x="2139139" y="5422049"/>
            <a:ext cx="83708" cy="8370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23"/>
          <p:cNvSpPr/>
          <p:nvPr/>
        </p:nvSpPr>
        <p:spPr>
          <a:xfrm>
            <a:off x="1419050" y="5062004"/>
            <a:ext cx="921246" cy="502698"/>
          </a:xfrm>
          <a:custGeom>
            <a:avLst/>
            <a:gdLst/>
            <a:ahLst/>
            <a:cxnLst/>
            <a:rect l="l" t="t" r="r" b="b"/>
            <a:pathLst>
              <a:path w="792480" h="432435">
                <a:moveTo>
                  <a:pt x="720090" y="432054"/>
                </a:moveTo>
                <a:lnTo>
                  <a:pt x="734567" y="374396"/>
                </a:lnTo>
                <a:lnTo>
                  <a:pt x="792098" y="360045"/>
                </a:lnTo>
                <a:lnTo>
                  <a:pt x="720090" y="432054"/>
                </a:lnTo>
                <a:lnTo>
                  <a:pt x="0" y="432054"/>
                </a:lnTo>
                <a:lnTo>
                  <a:pt x="0" y="0"/>
                </a:lnTo>
                <a:lnTo>
                  <a:pt x="792098" y="0"/>
                </a:lnTo>
                <a:lnTo>
                  <a:pt x="792098" y="360045"/>
                </a:lnTo>
              </a:path>
            </a:pathLst>
          </a:custGeom>
          <a:ln w="9525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24"/>
          <p:cNvSpPr txBox="1"/>
          <p:nvPr/>
        </p:nvSpPr>
        <p:spPr>
          <a:xfrm>
            <a:off x="1640283" y="5090705"/>
            <a:ext cx="406736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Log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0" name="object 25"/>
          <p:cNvSpPr/>
          <p:nvPr/>
        </p:nvSpPr>
        <p:spPr>
          <a:xfrm>
            <a:off x="3629153" y="4402150"/>
            <a:ext cx="1029314" cy="6129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26"/>
          <p:cNvSpPr/>
          <p:nvPr/>
        </p:nvSpPr>
        <p:spPr>
          <a:xfrm>
            <a:off x="3729738" y="4379290"/>
            <a:ext cx="855695" cy="6572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27"/>
          <p:cNvSpPr/>
          <p:nvPr/>
        </p:nvSpPr>
        <p:spPr>
          <a:xfrm>
            <a:off x="3675890" y="4429963"/>
            <a:ext cx="920656" cy="50225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28"/>
          <p:cNvSpPr/>
          <p:nvPr/>
        </p:nvSpPr>
        <p:spPr>
          <a:xfrm>
            <a:off x="4395853" y="4790008"/>
            <a:ext cx="83708" cy="837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29"/>
          <p:cNvSpPr/>
          <p:nvPr/>
        </p:nvSpPr>
        <p:spPr>
          <a:xfrm>
            <a:off x="3675890" y="4429964"/>
            <a:ext cx="921246" cy="502698"/>
          </a:xfrm>
          <a:custGeom>
            <a:avLst/>
            <a:gdLst/>
            <a:ahLst/>
            <a:cxnLst/>
            <a:rect l="l" t="t" r="r" b="b"/>
            <a:pathLst>
              <a:path w="792479" h="432435">
                <a:moveTo>
                  <a:pt x="719963" y="432054"/>
                </a:moveTo>
                <a:lnTo>
                  <a:pt x="734440" y="374396"/>
                </a:lnTo>
                <a:lnTo>
                  <a:pt x="791971" y="360045"/>
                </a:lnTo>
                <a:lnTo>
                  <a:pt x="719963" y="432054"/>
                </a:lnTo>
                <a:lnTo>
                  <a:pt x="0" y="432054"/>
                </a:lnTo>
                <a:lnTo>
                  <a:pt x="0" y="0"/>
                </a:lnTo>
                <a:lnTo>
                  <a:pt x="791971" y="0"/>
                </a:lnTo>
                <a:lnTo>
                  <a:pt x="791971" y="360045"/>
                </a:lnTo>
              </a:path>
            </a:pathLst>
          </a:custGeom>
          <a:ln w="9525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30"/>
          <p:cNvSpPr txBox="1"/>
          <p:nvPr/>
        </p:nvSpPr>
        <p:spPr>
          <a:xfrm>
            <a:off x="3897504" y="4458539"/>
            <a:ext cx="406736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Log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6" name="object 31"/>
          <p:cNvSpPr/>
          <p:nvPr/>
        </p:nvSpPr>
        <p:spPr>
          <a:xfrm>
            <a:off x="3781553" y="4554550"/>
            <a:ext cx="1029314" cy="6129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32"/>
          <p:cNvSpPr/>
          <p:nvPr/>
        </p:nvSpPr>
        <p:spPr>
          <a:xfrm>
            <a:off x="3882138" y="4531690"/>
            <a:ext cx="855695" cy="6572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33"/>
          <p:cNvSpPr/>
          <p:nvPr/>
        </p:nvSpPr>
        <p:spPr>
          <a:xfrm>
            <a:off x="3828290" y="4582363"/>
            <a:ext cx="920656" cy="50225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34"/>
          <p:cNvSpPr/>
          <p:nvPr/>
        </p:nvSpPr>
        <p:spPr>
          <a:xfrm>
            <a:off x="4548253" y="4942408"/>
            <a:ext cx="83708" cy="837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35"/>
          <p:cNvSpPr/>
          <p:nvPr/>
        </p:nvSpPr>
        <p:spPr>
          <a:xfrm>
            <a:off x="3828290" y="4582364"/>
            <a:ext cx="921246" cy="502698"/>
          </a:xfrm>
          <a:custGeom>
            <a:avLst/>
            <a:gdLst/>
            <a:ahLst/>
            <a:cxnLst/>
            <a:rect l="l" t="t" r="r" b="b"/>
            <a:pathLst>
              <a:path w="792479" h="432435">
                <a:moveTo>
                  <a:pt x="719963" y="432054"/>
                </a:moveTo>
                <a:lnTo>
                  <a:pt x="734440" y="374396"/>
                </a:lnTo>
                <a:lnTo>
                  <a:pt x="791971" y="360045"/>
                </a:lnTo>
                <a:lnTo>
                  <a:pt x="719963" y="432054"/>
                </a:lnTo>
                <a:lnTo>
                  <a:pt x="0" y="432054"/>
                </a:lnTo>
                <a:lnTo>
                  <a:pt x="0" y="0"/>
                </a:lnTo>
                <a:lnTo>
                  <a:pt x="791971" y="0"/>
                </a:lnTo>
                <a:lnTo>
                  <a:pt x="791971" y="360045"/>
                </a:lnTo>
              </a:path>
            </a:pathLst>
          </a:custGeom>
          <a:ln w="9525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36"/>
          <p:cNvSpPr txBox="1"/>
          <p:nvPr/>
        </p:nvSpPr>
        <p:spPr>
          <a:xfrm>
            <a:off x="4049904" y="4610939"/>
            <a:ext cx="406736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Log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2" name="object 37"/>
          <p:cNvSpPr/>
          <p:nvPr/>
        </p:nvSpPr>
        <p:spPr>
          <a:xfrm>
            <a:off x="3933953" y="4706950"/>
            <a:ext cx="1029314" cy="6129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38"/>
          <p:cNvSpPr/>
          <p:nvPr/>
        </p:nvSpPr>
        <p:spPr>
          <a:xfrm>
            <a:off x="4034538" y="4684090"/>
            <a:ext cx="855695" cy="6572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39"/>
          <p:cNvSpPr/>
          <p:nvPr/>
        </p:nvSpPr>
        <p:spPr>
          <a:xfrm>
            <a:off x="3980690" y="4734763"/>
            <a:ext cx="920656" cy="50225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40"/>
          <p:cNvSpPr/>
          <p:nvPr/>
        </p:nvSpPr>
        <p:spPr>
          <a:xfrm>
            <a:off x="4700653" y="5094808"/>
            <a:ext cx="83708" cy="837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41"/>
          <p:cNvSpPr/>
          <p:nvPr/>
        </p:nvSpPr>
        <p:spPr>
          <a:xfrm>
            <a:off x="3980690" y="4734764"/>
            <a:ext cx="921246" cy="502698"/>
          </a:xfrm>
          <a:custGeom>
            <a:avLst/>
            <a:gdLst/>
            <a:ahLst/>
            <a:cxnLst/>
            <a:rect l="l" t="t" r="r" b="b"/>
            <a:pathLst>
              <a:path w="792479" h="432435">
                <a:moveTo>
                  <a:pt x="719963" y="432054"/>
                </a:moveTo>
                <a:lnTo>
                  <a:pt x="734440" y="374396"/>
                </a:lnTo>
                <a:lnTo>
                  <a:pt x="791971" y="360045"/>
                </a:lnTo>
                <a:lnTo>
                  <a:pt x="719963" y="432054"/>
                </a:lnTo>
                <a:lnTo>
                  <a:pt x="0" y="432054"/>
                </a:lnTo>
                <a:lnTo>
                  <a:pt x="0" y="0"/>
                </a:lnTo>
                <a:lnTo>
                  <a:pt x="791971" y="0"/>
                </a:lnTo>
                <a:lnTo>
                  <a:pt x="791971" y="360045"/>
                </a:lnTo>
              </a:path>
            </a:pathLst>
          </a:custGeom>
          <a:ln w="9525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42"/>
          <p:cNvSpPr txBox="1"/>
          <p:nvPr/>
        </p:nvSpPr>
        <p:spPr>
          <a:xfrm>
            <a:off x="4202304" y="4763339"/>
            <a:ext cx="406736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Log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8" name="object 43"/>
          <p:cNvSpPr/>
          <p:nvPr/>
        </p:nvSpPr>
        <p:spPr>
          <a:xfrm>
            <a:off x="5944184" y="4421862"/>
            <a:ext cx="1031088" cy="6112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44"/>
          <p:cNvSpPr/>
          <p:nvPr/>
        </p:nvSpPr>
        <p:spPr>
          <a:xfrm>
            <a:off x="6046293" y="4399003"/>
            <a:ext cx="855696" cy="6572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45"/>
          <p:cNvSpPr/>
          <p:nvPr/>
        </p:nvSpPr>
        <p:spPr>
          <a:xfrm>
            <a:off x="5991809" y="4448913"/>
            <a:ext cx="920805" cy="5022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46"/>
          <p:cNvSpPr/>
          <p:nvPr/>
        </p:nvSpPr>
        <p:spPr>
          <a:xfrm>
            <a:off x="6711899" y="4808959"/>
            <a:ext cx="83708" cy="8370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47"/>
          <p:cNvSpPr/>
          <p:nvPr/>
        </p:nvSpPr>
        <p:spPr>
          <a:xfrm>
            <a:off x="5991809" y="4448914"/>
            <a:ext cx="921246" cy="502698"/>
          </a:xfrm>
          <a:custGeom>
            <a:avLst/>
            <a:gdLst/>
            <a:ahLst/>
            <a:cxnLst/>
            <a:rect l="l" t="t" r="r" b="b"/>
            <a:pathLst>
              <a:path w="792479" h="432435">
                <a:moveTo>
                  <a:pt x="720090" y="432054"/>
                </a:moveTo>
                <a:lnTo>
                  <a:pt x="734441" y="374396"/>
                </a:lnTo>
                <a:lnTo>
                  <a:pt x="792099" y="360045"/>
                </a:lnTo>
                <a:lnTo>
                  <a:pt x="720090" y="432054"/>
                </a:lnTo>
                <a:lnTo>
                  <a:pt x="0" y="432054"/>
                </a:lnTo>
                <a:lnTo>
                  <a:pt x="0" y="0"/>
                </a:lnTo>
                <a:lnTo>
                  <a:pt x="792099" y="0"/>
                </a:lnTo>
                <a:lnTo>
                  <a:pt x="792099" y="360045"/>
                </a:lnTo>
              </a:path>
            </a:pathLst>
          </a:custGeom>
          <a:ln w="9525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48"/>
          <p:cNvSpPr txBox="1"/>
          <p:nvPr/>
        </p:nvSpPr>
        <p:spPr>
          <a:xfrm>
            <a:off x="6214059" y="4477615"/>
            <a:ext cx="406736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Log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4" name="object 49"/>
          <p:cNvSpPr/>
          <p:nvPr/>
        </p:nvSpPr>
        <p:spPr>
          <a:xfrm>
            <a:off x="6096584" y="4574262"/>
            <a:ext cx="1031088" cy="6112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50"/>
          <p:cNvSpPr/>
          <p:nvPr/>
        </p:nvSpPr>
        <p:spPr>
          <a:xfrm>
            <a:off x="6198693" y="4551403"/>
            <a:ext cx="855696" cy="6572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51"/>
          <p:cNvSpPr/>
          <p:nvPr/>
        </p:nvSpPr>
        <p:spPr>
          <a:xfrm>
            <a:off x="6144209" y="4601313"/>
            <a:ext cx="920805" cy="5022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52"/>
          <p:cNvSpPr/>
          <p:nvPr/>
        </p:nvSpPr>
        <p:spPr>
          <a:xfrm>
            <a:off x="6864299" y="4961359"/>
            <a:ext cx="83708" cy="8370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53"/>
          <p:cNvSpPr/>
          <p:nvPr/>
        </p:nvSpPr>
        <p:spPr>
          <a:xfrm>
            <a:off x="6144209" y="4601314"/>
            <a:ext cx="921246" cy="502698"/>
          </a:xfrm>
          <a:custGeom>
            <a:avLst/>
            <a:gdLst/>
            <a:ahLst/>
            <a:cxnLst/>
            <a:rect l="l" t="t" r="r" b="b"/>
            <a:pathLst>
              <a:path w="792479" h="432435">
                <a:moveTo>
                  <a:pt x="720090" y="432054"/>
                </a:moveTo>
                <a:lnTo>
                  <a:pt x="734441" y="374396"/>
                </a:lnTo>
                <a:lnTo>
                  <a:pt x="792099" y="360045"/>
                </a:lnTo>
                <a:lnTo>
                  <a:pt x="720090" y="432054"/>
                </a:lnTo>
                <a:lnTo>
                  <a:pt x="0" y="432054"/>
                </a:lnTo>
                <a:lnTo>
                  <a:pt x="0" y="0"/>
                </a:lnTo>
                <a:lnTo>
                  <a:pt x="792099" y="0"/>
                </a:lnTo>
                <a:lnTo>
                  <a:pt x="792099" y="360045"/>
                </a:lnTo>
              </a:path>
            </a:pathLst>
          </a:custGeom>
          <a:ln w="9525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54"/>
          <p:cNvSpPr txBox="1"/>
          <p:nvPr/>
        </p:nvSpPr>
        <p:spPr>
          <a:xfrm>
            <a:off x="6366459" y="4630015"/>
            <a:ext cx="406736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Log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2" name="object 57"/>
          <p:cNvSpPr/>
          <p:nvPr/>
        </p:nvSpPr>
        <p:spPr>
          <a:xfrm>
            <a:off x="6296609" y="4753713"/>
            <a:ext cx="920805" cy="5022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58"/>
          <p:cNvSpPr/>
          <p:nvPr/>
        </p:nvSpPr>
        <p:spPr>
          <a:xfrm>
            <a:off x="7016699" y="5113759"/>
            <a:ext cx="83708" cy="8370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59"/>
          <p:cNvSpPr/>
          <p:nvPr/>
        </p:nvSpPr>
        <p:spPr>
          <a:xfrm>
            <a:off x="6296609" y="4753714"/>
            <a:ext cx="921246" cy="502698"/>
          </a:xfrm>
          <a:custGeom>
            <a:avLst/>
            <a:gdLst/>
            <a:ahLst/>
            <a:cxnLst/>
            <a:rect l="l" t="t" r="r" b="b"/>
            <a:pathLst>
              <a:path w="792479" h="432435">
                <a:moveTo>
                  <a:pt x="720090" y="432054"/>
                </a:moveTo>
                <a:lnTo>
                  <a:pt x="734441" y="374396"/>
                </a:lnTo>
                <a:lnTo>
                  <a:pt x="792099" y="360045"/>
                </a:lnTo>
                <a:lnTo>
                  <a:pt x="720090" y="432054"/>
                </a:lnTo>
                <a:lnTo>
                  <a:pt x="0" y="432054"/>
                </a:lnTo>
                <a:lnTo>
                  <a:pt x="0" y="0"/>
                </a:lnTo>
                <a:lnTo>
                  <a:pt x="792099" y="0"/>
                </a:lnTo>
                <a:lnTo>
                  <a:pt x="792099" y="360045"/>
                </a:lnTo>
              </a:path>
            </a:pathLst>
          </a:custGeom>
          <a:ln w="9525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60"/>
          <p:cNvSpPr txBox="1"/>
          <p:nvPr/>
        </p:nvSpPr>
        <p:spPr>
          <a:xfrm>
            <a:off x="6518859" y="4782415"/>
            <a:ext cx="406736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Log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86" name="object 61"/>
          <p:cNvSpPr/>
          <p:nvPr/>
        </p:nvSpPr>
        <p:spPr>
          <a:xfrm>
            <a:off x="1393902" y="3360075"/>
            <a:ext cx="271059" cy="163166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62"/>
          <p:cNvSpPr/>
          <p:nvPr/>
        </p:nvSpPr>
        <p:spPr>
          <a:xfrm>
            <a:off x="1448005" y="3387000"/>
            <a:ext cx="144978" cy="15188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63"/>
          <p:cNvSpPr/>
          <p:nvPr/>
        </p:nvSpPr>
        <p:spPr>
          <a:xfrm>
            <a:off x="1448005" y="3386999"/>
            <a:ext cx="145421" cy="1519171"/>
          </a:xfrm>
          <a:custGeom>
            <a:avLst/>
            <a:gdLst/>
            <a:ahLst/>
            <a:cxnLst/>
            <a:rect l="l" t="t" r="r" b="b"/>
            <a:pathLst>
              <a:path w="125094" h="1306829">
                <a:moveTo>
                  <a:pt x="0" y="1244219"/>
                </a:moveTo>
                <a:lnTo>
                  <a:pt x="31115" y="1244219"/>
                </a:lnTo>
                <a:lnTo>
                  <a:pt x="31115" y="0"/>
                </a:lnTo>
                <a:lnTo>
                  <a:pt x="93472" y="0"/>
                </a:lnTo>
                <a:lnTo>
                  <a:pt x="93472" y="1244219"/>
                </a:lnTo>
                <a:lnTo>
                  <a:pt x="124714" y="1244219"/>
                </a:lnTo>
                <a:lnTo>
                  <a:pt x="62357" y="1306576"/>
                </a:lnTo>
                <a:lnTo>
                  <a:pt x="0" y="1244219"/>
                </a:lnTo>
                <a:close/>
              </a:path>
            </a:pathLst>
          </a:custGeom>
          <a:ln w="9525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66"/>
          <p:cNvSpPr/>
          <p:nvPr/>
        </p:nvSpPr>
        <p:spPr>
          <a:xfrm>
            <a:off x="6315786" y="3025496"/>
            <a:ext cx="145421" cy="1519171"/>
          </a:xfrm>
          <a:custGeom>
            <a:avLst/>
            <a:gdLst/>
            <a:ahLst/>
            <a:cxnLst/>
            <a:rect l="l" t="t" r="r" b="b"/>
            <a:pathLst>
              <a:path w="125095" h="1306829">
                <a:moveTo>
                  <a:pt x="0" y="1244219"/>
                </a:moveTo>
                <a:lnTo>
                  <a:pt x="31242" y="1244219"/>
                </a:lnTo>
                <a:lnTo>
                  <a:pt x="31242" y="0"/>
                </a:lnTo>
                <a:lnTo>
                  <a:pt x="93599" y="0"/>
                </a:lnTo>
                <a:lnTo>
                  <a:pt x="93599" y="1244219"/>
                </a:lnTo>
                <a:lnTo>
                  <a:pt x="124841" y="1244219"/>
                </a:lnTo>
                <a:lnTo>
                  <a:pt x="62357" y="1306576"/>
                </a:lnTo>
                <a:lnTo>
                  <a:pt x="0" y="1244219"/>
                </a:lnTo>
                <a:close/>
              </a:path>
            </a:pathLst>
          </a:custGeom>
          <a:ln w="9525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67"/>
          <p:cNvSpPr/>
          <p:nvPr/>
        </p:nvSpPr>
        <p:spPr>
          <a:xfrm>
            <a:off x="3968765" y="2871545"/>
            <a:ext cx="271059" cy="163166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68"/>
          <p:cNvSpPr/>
          <p:nvPr/>
        </p:nvSpPr>
        <p:spPr>
          <a:xfrm>
            <a:off x="3989819" y="2881157"/>
            <a:ext cx="144977" cy="15188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69"/>
          <p:cNvSpPr/>
          <p:nvPr/>
        </p:nvSpPr>
        <p:spPr>
          <a:xfrm>
            <a:off x="4028161" y="2927140"/>
            <a:ext cx="145421" cy="1519171"/>
          </a:xfrm>
          <a:custGeom>
            <a:avLst/>
            <a:gdLst/>
            <a:ahLst/>
            <a:cxnLst/>
            <a:rect l="l" t="t" r="r" b="b"/>
            <a:pathLst>
              <a:path w="125095" h="1306829">
                <a:moveTo>
                  <a:pt x="0" y="1244219"/>
                </a:moveTo>
                <a:lnTo>
                  <a:pt x="31114" y="1244219"/>
                </a:lnTo>
                <a:lnTo>
                  <a:pt x="31114" y="0"/>
                </a:lnTo>
                <a:lnTo>
                  <a:pt x="93599" y="0"/>
                </a:lnTo>
                <a:lnTo>
                  <a:pt x="93599" y="1244219"/>
                </a:lnTo>
                <a:lnTo>
                  <a:pt x="124713" y="1244219"/>
                </a:lnTo>
                <a:lnTo>
                  <a:pt x="62357" y="1306576"/>
                </a:lnTo>
                <a:lnTo>
                  <a:pt x="0" y="1244219"/>
                </a:lnTo>
                <a:close/>
              </a:path>
            </a:pathLst>
          </a:custGeom>
          <a:ln w="9525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18213" y="1383025"/>
            <a:ext cx="2471079" cy="162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770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1098157" y="404525"/>
            <a:ext cx="6858000" cy="67378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>
                <a:latin typeface="Calibri" panose="020F0502020204030204" pitchFamily="34" charset="0"/>
              </a:rPr>
              <a:t>Logstash</a:t>
            </a: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4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550" y="146817"/>
            <a:ext cx="1219724" cy="15581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object 5"/>
          <p:cNvSpPr txBox="1"/>
          <p:nvPr/>
        </p:nvSpPr>
        <p:spPr>
          <a:xfrm>
            <a:off x="920674" y="1962700"/>
            <a:ext cx="7212965" cy="39678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200" marR="5080" indent="-571500">
              <a:lnSpc>
                <a:spcPct val="164900"/>
              </a:lnSpc>
              <a:buFont typeface="Arial" panose="020B0604020202020204" pitchFamily="34" charset="0"/>
              <a:buChar char="•"/>
            </a:pPr>
            <a:r>
              <a:rPr sz="3200" spc="5" dirty="0">
                <a:latin typeface="Calibri"/>
                <a:cs typeface="Calibri"/>
              </a:rPr>
              <a:t>Multiple </a:t>
            </a:r>
            <a:r>
              <a:rPr sz="3200" spc="80" dirty="0">
                <a:latin typeface="Calibri"/>
                <a:cs typeface="Calibri"/>
              </a:rPr>
              <a:t>Input </a:t>
            </a:r>
            <a:r>
              <a:rPr sz="3200" spc="-145" dirty="0">
                <a:latin typeface="Calibri"/>
                <a:cs typeface="Calibri"/>
              </a:rPr>
              <a:t>/ </a:t>
            </a:r>
            <a:r>
              <a:rPr sz="3200" spc="5" dirty="0">
                <a:latin typeface="Calibri"/>
                <a:cs typeface="Calibri"/>
              </a:rPr>
              <a:t>Multiple</a:t>
            </a:r>
            <a:r>
              <a:rPr sz="3200" spc="-340" dirty="0">
                <a:latin typeface="Calibri"/>
                <a:cs typeface="Calibri"/>
              </a:rPr>
              <a:t> </a:t>
            </a:r>
            <a:r>
              <a:rPr sz="3200" spc="65" dirty="0">
                <a:latin typeface="Calibri"/>
                <a:cs typeface="Calibri"/>
              </a:rPr>
              <a:t>Output  </a:t>
            </a:r>
            <a:endParaRPr lang="vi-VN" sz="3200" spc="65" dirty="0">
              <a:latin typeface="Calibri"/>
              <a:cs typeface="Calibri"/>
            </a:endParaRPr>
          </a:p>
          <a:p>
            <a:pPr marL="584200" marR="5080" indent="-571500">
              <a:lnSpc>
                <a:spcPct val="164900"/>
              </a:lnSpc>
              <a:buFont typeface="Arial" panose="020B0604020202020204" pitchFamily="34" charset="0"/>
              <a:buChar char="•"/>
            </a:pPr>
            <a:r>
              <a:rPr sz="3200" spc="65" dirty="0">
                <a:latin typeface="Calibri"/>
                <a:cs typeface="Calibri"/>
              </a:rPr>
              <a:t>Centralize</a:t>
            </a:r>
            <a:r>
              <a:rPr sz="3200" spc="-155" dirty="0">
                <a:latin typeface="Calibri"/>
                <a:cs typeface="Calibri"/>
              </a:rPr>
              <a:t> </a:t>
            </a:r>
            <a:r>
              <a:rPr sz="3200" spc="145" dirty="0">
                <a:latin typeface="Calibri"/>
                <a:cs typeface="Calibri"/>
              </a:rPr>
              <a:t>Logs</a:t>
            </a:r>
            <a:endParaRPr lang="vi-VN" sz="3200" dirty="0">
              <a:latin typeface="Calibri"/>
              <a:cs typeface="Calibri"/>
            </a:endParaRPr>
          </a:p>
          <a:p>
            <a:pPr marL="584200" marR="5080" indent="-571500">
              <a:lnSpc>
                <a:spcPct val="164900"/>
              </a:lnSpc>
              <a:buFont typeface="Arial" panose="020B0604020202020204" pitchFamily="34" charset="0"/>
              <a:buChar char="•"/>
            </a:pPr>
            <a:r>
              <a:rPr sz="3200" spc="85" dirty="0">
                <a:latin typeface="Calibri"/>
                <a:cs typeface="Calibri"/>
              </a:rPr>
              <a:t>Collect</a:t>
            </a:r>
            <a:endParaRPr lang="vi-VN" sz="3200" spc="85" dirty="0">
              <a:latin typeface="Calibri"/>
              <a:cs typeface="Calibri"/>
            </a:endParaRPr>
          </a:p>
          <a:p>
            <a:pPr marL="584200" marR="5080" indent="-571500">
              <a:lnSpc>
                <a:spcPct val="164900"/>
              </a:lnSpc>
              <a:buFont typeface="Arial" panose="020B0604020202020204" pitchFamily="34" charset="0"/>
              <a:buChar char="•"/>
            </a:pPr>
            <a:r>
              <a:rPr sz="3200" spc="65" dirty="0">
                <a:latin typeface="Calibri"/>
                <a:cs typeface="Calibri"/>
              </a:rPr>
              <a:t>Parse</a:t>
            </a:r>
            <a:endParaRPr lang="vi-VN" sz="3200" dirty="0">
              <a:latin typeface="Calibri"/>
              <a:cs typeface="Calibri"/>
            </a:endParaRPr>
          </a:p>
          <a:p>
            <a:pPr marL="584200" marR="5080" indent="-571500">
              <a:lnSpc>
                <a:spcPct val="164900"/>
              </a:lnSpc>
              <a:buFont typeface="Arial" panose="020B0604020202020204" pitchFamily="34" charset="0"/>
              <a:buChar char="•"/>
            </a:pPr>
            <a:r>
              <a:rPr sz="3200" spc="70" dirty="0">
                <a:latin typeface="Calibri"/>
                <a:cs typeface="Calibri"/>
              </a:rPr>
              <a:t>Store </a:t>
            </a:r>
            <a:r>
              <a:rPr sz="3200" spc="-145" dirty="0">
                <a:latin typeface="Calibri"/>
                <a:cs typeface="Calibri"/>
              </a:rPr>
              <a:t>/</a:t>
            </a:r>
            <a:r>
              <a:rPr sz="3200" spc="-325" dirty="0">
                <a:latin typeface="Calibri"/>
                <a:cs typeface="Calibri"/>
              </a:rPr>
              <a:t> </a:t>
            </a:r>
            <a:r>
              <a:rPr sz="3200" spc="65" dirty="0">
                <a:latin typeface="Calibri"/>
                <a:cs typeface="Calibri"/>
              </a:rPr>
              <a:t>Forward</a:t>
            </a:r>
            <a:endParaRPr sz="3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7981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1098157" y="404525"/>
            <a:ext cx="6858000" cy="67378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>
                <a:latin typeface="Calibri" panose="020F0502020204030204" pitchFamily="34" charset="0"/>
              </a:rPr>
              <a:t>Logstash</a:t>
            </a: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4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550" y="146817"/>
            <a:ext cx="1219724" cy="155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682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1098157" y="404525"/>
            <a:ext cx="6858000" cy="67378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>
                <a:latin typeface="Calibri" panose="020F0502020204030204" pitchFamily="34" charset="0"/>
              </a:rPr>
              <a:t>Logstash</a:t>
            </a: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4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550" y="146817"/>
            <a:ext cx="1219724" cy="155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262"/>
          <p:cNvSpPr txBox="1">
            <a:spLocks/>
          </p:cNvSpPr>
          <p:nvPr/>
        </p:nvSpPr>
        <p:spPr>
          <a:xfrm>
            <a:off x="-148107" y="1962700"/>
            <a:ext cx="8301424" cy="864883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en" sz="3000" dirty="0">
                <a:latin typeface="Comic Sans MS"/>
                <a:ea typeface="Comic Sans MS"/>
                <a:cs typeface="Comic Sans MS"/>
                <a:sym typeface="Comic Sans MS"/>
              </a:rPr>
              <a:t>Understanding Grok</a:t>
            </a:r>
          </a:p>
        </p:txBody>
      </p:sp>
      <p:sp>
        <p:nvSpPr>
          <p:cNvPr id="22" name="Shape 263"/>
          <p:cNvSpPr txBox="1">
            <a:spLocks/>
          </p:cNvSpPr>
          <p:nvPr/>
        </p:nvSpPr>
        <p:spPr>
          <a:xfrm>
            <a:off x="547352" y="2956873"/>
            <a:ext cx="8301426" cy="375821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0" indent="457200" algn="ctr">
              <a:spcBef>
                <a:spcPts val="0"/>
              </a:spcBef>
            </a:pPr>
            <a:r>
              <a:rPr lang="vi-VN" sz="2800" dirty="0">
                <a:solidFill>
                  <a:srgbClr val="002060"/>
                </a:solidFill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Why grok?</a:t>
            </a:r>
          </a:p>
          <a:p>
            <a:pPr algn="ctr">
              <a:spcBef>
                <a:spcPts val="0"/>
              </a:spcBef>
            </a:pPr>
            <a:endParaRPr lang="vi-VN" sz="28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pic>
        <p:nvPicPr>
          <p:cNvPr id="23" name="Shape 2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302" y="3679147"/>
            <a:ext cx="3351044" cy="2301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Shape 2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2302" y="3679147"/>
            <a:ext cx="4151836" cy="230105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266"/>
          <p:cNvSpPr txBox="1"/>
          <p:nvPr/>
        </p:nvSpPr>
        <p:spPr>
          <a:xfrm>
            <a:off x="4312302" y="5960298"/>
            <a:ext cx="4245738" cy="4466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dirty="0"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   actual regex to parse apache logs</a:t>
            </a:r>
          </a:p>
        </p:txBody>
      </p:sp>
    </p:spTree>
    <p:extLst>
      <p:ext uri="{BB962C8B-B14F-4D97-AF65-F5344CB8AC3E}">
        <p14:creationId xmlns:p14="http://schemas.microsoft.com/office/powerpoint/2010/main" val="1397204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1098157" y="404525"/>
            <a:ext cx="6858000" cy="67378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>
                <a:latin typeface="Calibri" panose="020F0502020204030204" pitchFamily="34" charset="0"/>
              </a:rPr>
              <a:t>Logstash</a:t>
            </a: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4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550" y="146817"/>
            <a:ext cx="1219724" cy="15581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271"/>
          <p:cNvSpPr txBox="1">
            <a:spLocks/>
          </p:cNvSpPr>
          <p:nvPr/>
        </p:nvSpPr>
        <p:spPr>
          <a:xfrm>
            <a:off x="708338" y="1572525"/>
            <a:ext cx="8229600" cy="8574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spcBef>
                <a:spcPts val="0"/>
              </a:spcBef>
            </a:pPr>
            <a:r>
              <a:rPr lang="en" sz="3000" dirty="0">
                <a:solidFill>
                  <a:srgbClr val="002060"/>
                </a:solidFill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Understanding Grok</a:t>
            </a:r>
          </a:p>
        </p:txBody>
      </p:sp>
      <p:sp>
        <p:nvSpPr>
          <p:cNvPr id="10" name="Shape 272"/>
          <p:cNvSpPr txBox="1">
            <a:spLocks/>
          </p:cNvSpPr>
          <p:nvPr/>
        </p:nvSpPr>
        <p:spPr>
          <a:xfrm>
            <a:off x="412124" y="2528172"/>
            <a:ext cx="6658377" cy="37256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90000"/>
              </a:lnSpc>
              <a:buClr>
                <a:schemeClr val="dk1"/>
              </a:buClr>
              <a:buSzPct val="61111"/>
              <a:buFont typeface="Arial"/>
              <a:buNone/>
            </a:pPr>
            <a:r>
              <a:rPr lang="en-US" dirty="0"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•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Understanding grok nomenclature.</a:t>
            </a:r>
          </a:p>
          <a:p>
            <a:pPr algn="l">
              <a:lnSpc>
                <a:spcPct val="90000"/>
              </a:lnSpc>
              <a:buClr>
                <a:schemeClr val="dk1"/>
              </a:buClr>
              <a:buFont typeface="Arial"/>
              <a:buNone/>
            </a:pPr>
            <a:endParaRPr lang="en-US" dirty="0">
              <a:latin typeface="Calibri" panose="020F0502020204030204" pitchFamily="34" charset="0"/>
              <a:ea typeface="Comic Sans MS"/>
              <a:cs typeface="Comic Sans MS"/>
              <a:sym typeface="Comic Sans MS"/>
            </a:endParaRPr>
          </a:p>
          <a:p>
            <a:pPr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dirty="0"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•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The syntax for a grok pattern is </a:t>
            </a:r>
            <a:r>
              <a:rPr lang="en-US" dirty="0">
                <a:solidFill>
                  <a:srgbClr val="A64D79"/>
                </a:solidFill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%{SYNTAX:SEMANTIC}</a:t>
            </a:r>
          </a:p>
          <a:p>
            <a:pPr marL="45720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dirty="0">
                <a:solidFill>
                  <a:srgbClr val="674EA7"/>
                </a:solidFill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•SYNTAX</a:t>
            </a:r>
            <a:r>
              <a:rPr lang="en-US" dirty="0"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is the name of the pattern that will match your text.</a:t>
            </a:r>
          </a:p>
          <a:p>
            <a:pPr marL="914400" indent="-34290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E.g</a:t>
            </a:r>
            <a:r>
              <a:rPr lang="en-US" dirty="0"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 </a:t>
            </a:r>
            <a:r>
              <a:rPr lang="en-US" dirty="0">
                <a:solidFill>
                  <a:srgbClr val="38761D"/>
                </a:solidFill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1337</a:t>
            </a:r>
            <a:r>
              <a:rPr lang="en-US" dirty="0"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will be matched by the</a:t>
            </a:r>
            <a:r>
              <a:rPr lang="en-US" dirty="0"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 </a:t>
            </a:r>
            <a:r>
              <a:rPr lang="en-US" dirty="0">
                <a:solidFill>
                  <a:srgbClr val="BF9000"/>
                </a:solidFill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NUMBER</a:t>
            </a:r>
            <a:r>
              <a:rPr lang="en-US" dirty="0"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pattern, </a:t>
            </a:r>
            <a:r>
              <a:rPr lang="en-US" dirty="0">
                <a:solidFill>
                  <a:srgbClr val="38761D"/>
                </a:solidFill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254.254.254</a:t>
            </a:r>
            <a:r>
              <a:rPr lang="en-US" dirty="0"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will be matched by the</a:t>
            </a:r>
            <a:r>
              <a:rPr lang="en-US" dirty="0"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 </a:t>
            </a:r>
            <a:r>
              <a:rPr lang="en-US" dirty="0">
                <a:solidFill>
                  <a:srgbClr val="BF9000"/>
                </a:solidFill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IP</a:t>
            </a:r>
            <a:r>
              <a:rPr lang="en-US" dirty="0"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pattern.</a:t>
            </a:r>
          </a:p>
          <a:p>
            <a:pPr marL="45720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dirty="0">
                <a:solidFill>
                  <a:srgbClr val="674EA7"/>
                </a:solidFill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•SEMANTIC</a:t>
            </a:r>
            <a:r>
              <a:rPr lang="en-US" dirty="0"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is the identifier you give to the piece of text being matched.</a:t>
            </a:r>
          </a:p>
          <a:p>
            <a:pPr marL="914400" indent="-34290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E.g. </a:t>
            </a:r>
            <a:r>
              <a:rPr lang="en-US" dirty="0">
                <a:solidFill>
                  <a:srgbClr val="38761D"/>
                </a:solidFill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1337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 could be the </a:t>
            </a:r>
            <a:r>
              <a:rPr lang="en-US" b="1" i="1" dirty="0"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count</a:t>
            </a:r>
            <a:r>
              <a:rPr lang="en-US" dirty="0"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and</a:t>
            </a:r>
            <a:r>
              <a:rPr lang="en-US" dirty="0"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254.254.254</a:t>
            </a:r>
            <a:r>
              <a:rPr lang="en-US" dirty="0"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could be a </a:t>
            </a:r>
            <a:r>
              <a:rPr lang="en-US" b="1" i="1" dirty="0">
                <a:solidFill>
                  <a:schemeClr val="tx1"/>
                </a:solidFill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client</a:t>
            </a:r>
            <a:r>
              <a:rPr lang="en-US" dirty="0"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making a request</a:t>
            </a:r>
          </a:p>
          <a:p>
            <a:pPr marL="1828800" indent="45720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dirty="0">
                <a:solidFill>
                  <a:srgbClr val="6AA84F"/>
                </a:solidFill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%{</a:t>
            </a:r>
            <a:r>
              <a:rPr lang="en-US" dirty="0" err="1">
                <a:solidFill>
                  <a:srgbClr val="6AA84F"/>
                </a:solidFill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NUMBER:count</a:t>
            </a:r>
            <a:r>
              <a:rPr lang="en-US" dirty="0">
                <a:solidFill>
                  <a:srgbClr val="6AA84F"/>
                </a:solidFill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} %{</a:t>
            </a:r>
            <a:r>
              <a:rPr lang="en-US" dirty="0" err="1">
                <a:solidFill>
                  <a:srgbClr val="6AA84F"/>
                </a:solidFill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IP:client</a:t>
            </a:r>
            <a:r>
              <a:rPr lang="en-US" dirty="0">
                <a:solidFill>
                  <a:srgbClr val="6AA84F"/>
                </a:solidFill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}</a:t>
            </a:r>
          </a:p>
          <a:p>
            <a:pPr algn="l"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446477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1098157" y="404525"/>
            <a:ext cx="6858000" cy="67378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>
                <a:latin typeface="Calibri" panose="020F0502020204030204" pitchFamily="34" charset="0"/>
              </a:rPr>
              <a:t>Logstash</a:t>
            </a: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4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550" y="146817"/>
            <a:ext cx="1219724" cy="155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1103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1098157" y="404525"/>
            <a:ext cx="6858000" cy="67378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>
                <a:latin typeface="Calibri" panose="020F0502020204030204" pitchFamily="34" charset="0"/>
              </a:rPr>
              <a:t>Logstash</a:t>
            </a: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4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550" y="146817"/>
            <a:ext cx="1219724" cy="15581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object 3"/>
          <p:cNvSpPr txBox="1">
            <a:spLocks/>
          </p:cNvSpPr>
          <p:nvPr/>
        </p:nvSpPr>
        <p:spPr>
          <a:xfrm>
            <a:off x="-142169" y="1397145"/>
            <a:ext cx="6366409" cy="55399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643380" algn="l"/>
            <a:r>
              <a:rPr lang="vi-VN" sz="3600" spc="-5" dirty="0">
                <a:solidFill>
                  <a:schemeClr val="tx1"/>
                </a:solidFill>
                <a:latin typeface="Calibri" panose="020F0502020204030204" pitchFamily="34" charset="0"/>
              </a:rPr>
              <a:t>Processing</a:t>
            </a:r>
            <a:r>
              <a:rPr lang="vi-VN" sz="3600" spc="-11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vi-VN" sz="3600" spc="-20" dirty="0">
                <a:solidFill>
                  <a:schemeClr val="tx1"/>
                </a:solidFill>
                <a:latin typeface="Calibri" panose="020F0502020204030204" pitchFamily="34" charset="0"/>
              </a:rPr>
              <a:t>example</a:t>
            </a:r>
          </a:p>
        </p:txBody>
      </p:sp>
      <p:sp>
        <p:nvSpPr>
          <p:cNvPr id="8" name="object 5"/>
          <p:cNvSpPr txBox="1"/>
          <p:nvPr/>
        </p:nvSpPr>
        <p:spPr>
          <a:xfrm>
            <a:off x="699575" y="2120630"/>
            <a:ext cx="6463428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6140" marR="5080" indent="-854075">
              <a:lnSpc>
                <a:spcPct val="100000"/>
              </a:lnSpc>
            </a:pP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127.0.0.1 - -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[05/Feb/2014:17:11:55 +0000]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"GET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/css/main.css </a:t>
            </a:r>
            <a:r>
              <a:rPr sz="1400" spc="-10" dirty="0">
                <a:solidFill>
                  <a:srgbClr val="002060"/>
                </a:solidFill>
                <a:latin typeface="Calibri"/>
                <a:cs typeface="Calibri"/>
              </a:rPr>
              <a:t>HTTP/1.1"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200 140</a:t>
            </a:r>
            <a:r>
              <a:rPr lang="vi-VN" sz="1400" spc="-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02060"/>
                </a:solidFill>
                <a:latin typeface="Calibri"/>
                <a:cs typeface="Calibri"/>
                <a:hlinkClick r:id="rId4"/>
              </a:rPr>
              <a:t>"h</a:t>
            </a:r>
            <a:r>
              <a:rPr lang="vi-VN" sz="1400" spc="-10" dirty="0">
                <a:solidFill>
                  <a:srgbClr val="002060"/>
                </a:solidFill>
                <a:latin typeface="Calibri"/>
                <a:cs typeface="Calibri"/>
                <a:hlinkClick r:id="rId4"/>
              </a:rPr>
              <a:t>t</a:t>
            </a:r>
            <a:r>
              <a:rPr sz="1400" spc="-10" dirty="0">
                <a:solidFill>
                  <a:srgbClr val="002060"/>
                </a:solidFill>
                <a:latin typeface="Calibri"/>
                <a:cs typeface="Calibri"/>
                <a:hlinkClick r:id="rId4"/>
              </a:rPr>
              <a:t>tp://www.onet.pl" </a:t>
            </a:r>
            <a:r>
              <a:rPr sz="1400" spc="-1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"Mozilla/5.0 (Windows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NT 6.0;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WOW64;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rv:2.0.1) </a:t>
            </a:r>
            <a:r>
              <a:rPr sz="1400" spc="-10" dirty="0">
                <a:solidFill>
                  <a:srgbClr val="002060"/>
                </a:solidFill>
                <a:latin typeface="Calibri"/>
                <a:cs typeface="Calibri"/>
              </a:rPr>
              <a:t>Gecko/20100101</a:t>
            </a:r>
            <a:r>
              <a:rPr sz="1400" spc="10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02060"/>
                </a:solidFill>
                <a:latin typeface="Calibri"/>
                <a:cs typeface="Calibri"/>
              </a:rPr>
              <a:t>Firefox/4.0.1"</a:t>
            </a:r>
            <a:endParaRPr sz="1400" dirty="0">
              <a:solidFill>
                <a:srgbClr val="002060"/>
              </a:solidFill>
              <a:latin typeface="Calibri"/>
              <a:cs typeface="Calibri"/>
            </a:endParaRPr>
          </a:p>
        </p:txBody>
      </p:sp>
      <p:sp>
        <p:nvSpPr>
          <p:cNvPr id="15" name="object 12"/>
          <p:cNvSpPr txBox="1"/>
          <p:nvPr/>
        </p:nvSpPr>
        <p:spPr>
          <a:xfrm>
            <a:off x="1725769" y="4942160"/>
            <a:ext cx="3922506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{</a:t>
            </a:r>
          </a:p>
          <a:p>
            <a:pPr marL="52069">
              <a:lnSpc>
                <a:spcPct val="100000"/>
              </a:lnSpc>
            </a:pP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"host" :</a:t>
            </a:r>
            <a:r>
              <a:rPr sz="1400" spc="-11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"127.0.0.1",</a:t>
            </a:r>
          </a:p>
          <a:p>
            <a:pPr marL="52069">
              <a:lnSpc>
                <a:spcPct val="100000"/>
              </a:lnSpc>
            </a:pP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"@timestamp"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:</a:t>
            </a:r>
            <a:r>
              <a:rPr sz="1400" spc="1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"2014-02-05T17:11:55+0000",</a:t>
            </a:r>
            <a:endParaRPr sz="1400" dirty="0">
              <a:solidFill>
                <a:srgbClr val="002060"/>
              </a:solidFill>
              <a:latin typeface="Calibri"/>
              <a:cs typeface="Calibri"/>
            </a:endParaRPr>
          </a:p>
          <a:p>
            <a:pPr marL="52069">
              <a:lnSpc>
                <a:spcPct val="100000"/>
              </a:lnSpc>
            </a:pPr>
            <a:r>
              <a:rPr sz="1400" spc="5" dirty="0">
                <a:solidFill>
                  <a:srgbClr val="002060"/>
                </a:solidFill>
                <a:latin typeface="Calibri"/>
                <a:cs typeface="Calibri"/>
              </a:rPr>
              <a:t>...</a:t>
            </a:r>
            <a:endParaRPr sz="1400" dirty="0">
              <a:solidFill>
                <a:srgbClr val="002060"/>
              </a:solidFill>
              <a:latin typeface="Calibri"/>
              <a:cs typeface="Calibri"/>
            </a:endParaRPr>
          </a:p>
          <a:p>
            <a:pPr marL="52069">
              <a:lnSpc>
                <a:spcPct val="100000"/>
              </a:lnSpc>
            </a:pPr>
            <a:r>
              <a:rPr sz="1400" spc="-5" dirty="0">
                <a:solidFill>
                  <a:srgbClr val="002060"/>
                </a:solidFill>
                <a:latin typeface="Calibri"/>
                <a:cs typeface="Calibri"/>
              </a:rPr>
              <a:t>"verb"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:</a:t>
            </a:r>
            <a:r>
              <a:rPr sz="1400" spc="-7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"GET"</a:t>
            </a: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002060"/>
                </a:solidFill>
                <a:latin typeface="Calibri"/>
                <a:cs typeface="Calibri"/>
              </a:rPr>
              <a:t>}</a:t>
            </a:r>
          </a:p>
        </p:txBody>
      </p:sp>
      <p:sp>
        <p:nvSpPr>
          <p:cNvPr id="16" name="object 4"/>
          <p:cNvSpPr/>
          <p:nvPr/>
        </p:nvSpPr>
        <p:spPr>
          <a:xfrm>
            <a:off x="3274430" y="3457026"/>
            <a:ext cx="481524" cy="7698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8"/>
          <p:cNvSpPr/>
          <p:nvPr/>
        </p:nvSpPr>
        <p:spPr>
          <a:xfrm>
            <a:off x="3443338" y="2945054"/>
            <a:ext cx="229765" cy="266841"/>
          </a:xfrm>
          <a:custGeom>
            <a:avLst/>
            <a:gdLst/>
            <a:ahLst/>
            <a:cxnLst/>
            <a:rect l="l" t="t" r="r" b="b"/>
            <a:pathLst>
              <a:path w="279400" h="324485">
                <a:moveTo>
                  <a:pt x="0" y="184658"/>
                </a:moveTo>
                <a:lnTo>
                  <a:pt x="69723" y="184658"/>
                </a:lnTo>
                <a:lnTo>
                  <a:pt x="69723" y="0"/>
                </a:lnTo>
                <a:lnTo>
                  <a:pt x="209168" y="0"/>
                </a:lnTo>
                <a:lnTo>
                  <a:pt x="209168" y="184658"/>
                </a:lnTo>
                <a:lnTo>
                  <a:pt x="278891" y="184658"/>
                </a:lnTo>
                <a:lnTo>
                  <a:pt x="139446" y="324104"/>
                </a:lnTo>
                <a:lnTo>
                  <a:pt x="0" y="184658"/>
                </a:lnTo>
                <a:close/>
              </a:path>
            </a:pathLst>
          </a:custGeom>
          <a:ln w="9525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1"/>
          <p:cNvSpPr/>
          <p:nvPr/>
        </p:nvSpPr>
        <p:spPr>
          <a:xfrm>
            <a:off x="3443339" y="4356486"/>
            <a:ext cx="229765" cy="266841"/>
          </a:xfrm>
          <a:custGeom>
            <a:avLst/>
            <a:gdLst/>
            <a:ahLst/>
            <a:cxnLst/>
            <a:rect l="l" t="t" r="r" b="b"/>
            <a:pathLst>
              <a:path w="279400" h="324485">
                <a:moveTo>
                  <a:pt x="0" y="184658"/>
                </a:moveTo>
                <a:lnTo>
                  <a:pt x="69723" y="184658"/>
                </a:lnTo>
                <a:lnTo>
                  <a:pt x="69723" y="0"/>
                </a:lnTo>
                <a:lnTo>
                  <a:pt x="209169" y="0"/>
                </a:lnTo>
                <a:lnTo>
                  <a:pt x="209169" y="184658"/>
                </a:lnTo>
                <a:lnTo>
                  <a:pt x="278892" y="184658"/>
                </a:lnTo>
                <a:lnTo>
                  <a:pt x="139446" y="324104"/>
                </a:lnTo>
                <a:lnTo>
                  <a:pt x="0" y="184658"/>
                </a:lnTo>
                <a:close/>
              </a:path>
            </a:pathLst>
          </a:custGeom>
          <a:ln w="9525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07336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1098157" y="404525"/>
            <a:ext cx="6858000" cy="67378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>
                <a:latin typeface="Calibri" panose="020F0502020204030204" pitchFamily="34" charset="0"/>
              </a:rPr>
              <a:t>Logstash</a:t>
            </a: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4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550" y="146817"/>
            <a:ext cx="1219724" cy="15581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object 4"/>
          <p:cNvSpPr/>
          <p:nvPr/>
        </p:nvSpPr>
        <p:spPr>
          <a:xfrm>
            <a:off x="814072" y="1336013"/>
            <a:ext cx="5215564" cy="54558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00573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1098157" y="404525"/>
            <a:ext cx="6858000" cy="67378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>
                <a:latin typeface="Calibri" panose="020F0502020204030204" pitchFamily="34" charset="0"/>
              </a:rPr>
              <a:t>Kibana</a:t>
            </a: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5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8458" y="144629"/>
            <a:ext cx="2394150" cy="8102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643944" y="2524259"/>
            <a:ext cx="6606862" cy="3142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1000"/>
              </a:spcBef>
              <a:buClr>
                <a:schemeClr val="dk1"/>
              </a:buClr>
              <a:buSzPct val="61111"/>
            </a:pPr>
            <a:r>
              <a:rPr lang="en-US" sz="2400" dirty="0"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•Powerful front-end dashboard for visualizing indexed information from elastic cluster.</a:t>
            </a:r>
          </a:p>
          <a:p>
            <a:pPr lvl="0">
              <a:lnSpc>
                <a:spcPct val="150000"/>
              </a:lnSpc>
              <a:spcBef>
                <a:spcPts val="1000"/>
              </a:spcBef>
              <a:buClr>
                <a:schemeClr val="dk1"/>
              </a:buClr>
              <a:buSzPct val="61111"/>
            </a:pPr>
            <a:r>
              <a:rPr lang="en-US" sz="2400" dirty="0"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•Capable to providing historical data in form of </a:t>
            </a:r>
            <a:r>
              <a:rPr lang="en-US" sz="2400" dirty="0" err="1"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graphs,charts,etc</a:t>
            </a:r>
            <a:r>
              <a:rPr lang="en-US" sz="2400" dirty="0"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.</a:t>
            </a:r>
          </a:p>
          <a:p>
            <a:pPr lvl="0">
              <a:lnSpc>
                <a:spcPct val="150000"/>
              </a:lnSpc>
              <a:spcBef>
                <a:spcPts val="1000"/>
              </a:spcBef>
              <a:buClr>
                <a:schemeClr val="dk1"/>
              </a:buClr>
              <a:buSzPct val="61111"/>
            </a:pPr>
            <a:r>
              <a:rPr lang="en-US" sz="2400" dirty="0">
                <a:latin typeface="Calibri" panose="020F0502020204030204" pitchFamily="34" charset="0"/>
                <a:ea typeface="Comic Sans MS"/>
                <a:cs typeface="Comic Sans MS"/>
                <a:sym typeface="Comic Sans MS"/>
              </a:rPr>
              <a:t>•Enables real-time search of indexed information.</a:t>
            </a:r>
          </a:p>
        </p:txBody>
      </p:sp>
    </p:spTree>
    <p:extLst>
      <p:ext uri="{BB962C8B-B14F-4D97-AF65-F5344CB8AC3E}">
        <p14:creationId xmlns:p14="http://schemas.microsoft.com/office/powerpoint/2010/main" val="3161146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1098157" y="404525"/>
            <a:ext cx="6858000" cy="67378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>
                <a:latin typeface="Calibri" panose="020F0502020204030204" pitchFamily="34" charset="0"/>
              </a:rPr>
              <a:t>Kibana</a:t>
            </a: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5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8458" y="144629"/>
            <a:ext cx="2394150" cy="81022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bject 2"/>
          <p:cNvSpPr/>
          <p:nvPr/>
        </p:nvSpPr>
        <p:spPr>
          <a:xfrm>
            <a:off x="-84711" y="1078305"/>
            <a:ext cx="9228711" cy="58620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47680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1098157" y="404525"/>
            <a:ext cx="6858000" cy="67378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>
                <a:latin typeface="Calibri" panose="020F0502020204030204" pitchFamily="34" charset="0"/>
              </a:rPr>
              <a:t>Kibana</a:t>
            </a: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5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8458" y="144629"/>
            <a:ext cx="2394150" cy="81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13222"/>
            <a:ext cx="9144000" cy="544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584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1098157" y="404525"/>
            <a:ext cx="6858000" cy="67378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Calibri" panose="020F0502020204030204" pitchFamily="34" charset="0"/>
              </a:rPr>
              <a:t>The story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9" y="1232247"/>
            <a:ext cx="5824773" cy="38880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752" y="1538446"/>
            <a:ext cx="3415778" cy="24035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7330" y="3866707"/>
            <a:ext cx="4219200" cy="29912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79" y="3941948"/>
            <a:ext cx="5368994" cy="291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162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1098157" y="404525"/>
            <a:ext cx="6858000" cy="67378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>
                <a:latin typeface="Calibri" panose="020F0502020204030204" pitchFamily="34" charset="0"/>
              </a:rPr>
              <a:t>Kibana</a:t>
            </a: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5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8458" y="144629"/>
            <a:ext cx="2394150" cy="81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2123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1098157" y="404525"/>
            <a:ext cx="6858000" cy="67378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Calibri" panose="020F0502020204030204" pitchFamily="34" charset="0"/>
              </a:rPr>
              <a:t>Demo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1018"/>
            <a:ext cx="9144000" cy="46569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40343" y="1584102"/>
            <a:ext cx="177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AAIO Proxy logs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4823817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1098157" y="404525"/>
            <a:ext cx="6858000" cy="67378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Calibri" panose="020F0502020204030204" pitchFamily="34" charset="0"/>
              </a:rPr>
              <a:t>Demo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57523" cy="41073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23" y="4098325"/>
            <a:ext cx="9144000" cy="27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2335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1098157" y="404525"/>
            <a:ext cx="6858000" cy="67378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Calibri" panose="020F0502020204030204" pitchFamily="34" charset="0"/>
              </a:rPr>
              <a:t>Demo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2278" y="1815921"/>
            <a:ext cx="68644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>
                <a:latin typeface="Calibri" panose="020F0502020204030204" pitchFamily="34" charset="0"/>
              </a:rPr>
              <a:t>"\[%{TIMESTAMP_ISO8601:</a:t>
            </a:r>
            <a:r>
              <a:rPr lang="vi-VN" sz="2400" b="1" dirty="0">
                <a:latin typeface="Calibri" panose="020F0502020204030204" pitchFamily="34" charset="0"/>
              </a:rPr>
              <a:t>date_time</a:t>
            </a:r>
            <a:r>
              <a:rPr lang="vi-VN" sz="2400" dirty="0">
                <a:latin typeface="Calibri" panose="020F0502020204030204" pitchFamily="34" charset="0"/>
              </a:rPr>
              <a:t>:date}\]\(%{BASE10NUM:</a:t>
            </a:r>
            <a:r>
              <a:rPr lang="vi-VN" sz="2400" b="1" dirty="0">
                <a:latin typeface="Calibri" panose="020F0502020204030204" pitchFamily="34" charset="0"/>
              </a:rPr>
              <a:t>pid</a:t>
            </a:r>
            <a:r>
              <a:rPr lang="vi-VN" sz="2400" dirty="0">
                <a:latin typeface="Calibri" panose="020F0502020204030204" pitchFamily="34" charset="0"/>
              </a:rPr>
              <a:t>}\)\(%{IP:</a:t>
            </a:r>
            <a:r>
              <a:rPr lang="vi-VN" sz="2400" b="1" dirty="0">
                <a:latin typeface="Calibri" panose="020F0502020204030204" pitchFamily="34" charset="0"/>
              </a:rPr>
              <a:t>ip</a:t>
            </a:r>
            <a:r>
              <a:rPr lang="vi-VN" sz="2400" dirty="0">
                <a:latin typeface="Calibri" panose="020F0502020204030204" pitchFamily="34" charset="0"/>
              </a:rPr>
              <a:t>:ip}\)\[%{LOGLEVEL:</a:t>
            </a:r>
            <a:r>
              <a:rPr lang="vi-VN" sz="2400" b="1" dirty="0">
                <a:latin typeface="Calibri" panose="020F0502020204030204" pitchFamily="34" charset="0"/>
              </a:rPr>
              <a:t>log_level</a:t>
            </a:r>
            <a:r>
              <a:rPr lang="vi-VN" sz="2400" dirty="0">
                <a:latin typeface="Calibri" panose="020F0502020204030204" pitchFamily="34" charset="0"/>
              </a:rPr>
              <a:t>}\]\[%{WORD:</a:t>
            </a:r>
            <a:r>
              <a:rPr lang="vi-VN" sz="2400" b="1" dirty="0">
                <a:latin typeface="Calibri" panose="020F0502020204030204" pitchFamily="34" charset="0"/>
              </a:rPr>
              <a:t>class</a:t>
            </a:r>
            <a:r>
              <a:rPr lang="vi-VN" sz="2400" dirty="0">
                <a:latin typeface="Calibri" panose="020F0502020204030204" pitchFamily="34" charset="0"/>
              </a:rPr>
              <a:t>:keyword}\:\:(?&lt;</a:t>
            </a:r>
            <a:r>
              <a:rPr lang="vi-VN" sz="2400" b="1" dirty="0">
                <a:latin typeface="Calibri" panose="020F0502020204030204" pitchFamily="34" charset="0"/>
              </a:rPr>
              <a:t>method</a:t>
            </a:r>
            <a:r>
              <a:rPr lang="vi-VN" sz="2400" dirty="0">
                <a:latin typeface="Calibri" panose="020F0502020204030204" pitchFamily="34" charset="0"/>
              </a:rPr>
              <a:t>:keyword&gt;[a-zA-Z\_]+)\] response http %{BASE10NUM:</a:t>
            </a:r>
            <a:r>
              <a:rPr lang="vi-VN" sz="2400" b="1" dirty="0">
                <a:latin typeface="Calibri" panose="020F0502020204030204" pitchFamily="34" charset="0"/>
              </a:rPr>
              <a:t>return_code</a:t>
            </a:r>
            <a:r>
              <a:rPr lang="vi-VN" sz="2400" dirty="0">
                <a:latin typeface="Calibri" panose="020F0502020204030204" pitchFamily="34" charset="0"/>
              </a:rPr>
              <a:t>}\|(?&lt;</a:t>
            </a:r>
            <a:r>
              <a:rPr lang="vi-VN" sz="2400" b="1" dirty="0">
                <a:latin typeface="Calibri" panose="020F0502020204030204" pitchFamily="34" charset="0"/>
              </a:rPr>
              <a:t>response_phrase</a:t>
            </a:r>
            <a:r>
              <a:rPr lang="vi-VN" sz="2400" dirty="0">
                <a:latin typeface="Calibri" panose="020F0502020204030204" pitchFamily="34" charset="0"/>
              </a:rPr>
              <a:t>&gt;[a-zA-Z ]+)\|%{NUMBER:</a:t>
            </a:r>
            <a:r>
              <a:rPr lang="vi-VN" sz="2400" b="1" dirty="0">
                <a:latin typeface="Calibri" panose="020F0502020204030204" pitchFamily="34" charset="0"/>
              </a:rPr>
              <a:t>response_time</a:t>
            </a:r>
            <a:r>
              <a:rPr lang="vi-VN" sz="2400" dirty="0">
                <a:latin typeface="Calibri" panose="020F0502020204030204" pitchFamily="34" charset="0"/>
              </a:rPr>
              <a:t>:float} \[host:%{URI:</a:t>
            </a:r>
            <a:r>
              <a:rPr lang="vi-VN" sz="2400" b="1" dirty="0">
                <a:latin typeface="Calibri" panose="020F0502020204030204" pitchFamily="34" charset="0"/>
              </a:rPr>
              <a:t>base_url</a:t>
            </a:r>
            <a:r>
              <a:rPr lang="vi-VN" sz="2400" dirty="0">
                <a:latin typeface="Calibri" panose="020F0502020204030204" pitchFamily="34" charset="0"/>
              </a:rPr>
              <a:t>}\|login:%{USER:</a:t>
            </a:r>
            <a:r>
              <a:rPr lang="vi-VN" sz="2400" b="1" dirty="0">
                <a:latin typeface="Calibri" panose="020F0502020204030204" pitchFamily="34" charset="0"/>
              </a:rPr>
              <a:t>user</a:t>
            </a:r>
            <a:r>
              <a:rPr lang="vi-VN" sz="2400" dirty="0">
                <a:latin typeface="Calibri" panose="020F0502020204030204" pitchFamily="34" charset="0"/>
              </a:rPr>
              <a:t>}\|server:%{HOSTNAME:</a:t>
            </a:r>
            <a:r>
              <a:rPr lang="vi-VN" sz="2400" b="1" dirty="0">
                <a:latin typeface="Calibri" panose="020F0502020204030204" pitchFamily="34" charset="0"/>
              </a:rPr>
              <a:t>server_name</a:t>
            </a:r>
            <a:r>
              <a:rPr lang="vi-VN" sz="2400" dirty="0">
                <a:latin typeface="Calibri" panose="020F0502020204030204" pitchFamily="34" charset="0"/>
              </a:rPr>
              <a:t>}\|session.v6:(?&lt;</a:t>
            </a:r>
            <a:r>
              <a:rPr lang="vi-VN" sz="2400" b="1" dirty="0">
                <a:latin typeface="Calibri" panose="020F0502020204030204" pitchFamily="34" charset="0"/>
              </a:rPr>
              <a:t>session_v6</a:t>
            </a:r>
            <a:r>
              <a:rPr lang="vi-VN" sz="2400" dirty="0">
                <a:latin typeface="Calibri" panose="020F0502020204030204" pitchFamily="34" charset="0"/>
              </a:rPr>
              <a:t>&gt;[a-zA-Z0-9=]+)\|session.v7:(?&lt;</a:t>
            </a:r>
            <a:r>
              <a:rPr lang="vi-VN" sz="2400" b="1" dirty="0">
                <a:latin typeface="Calibri" panose="020F0502020204030204" pitchFamily="34" charset="0"/>
              </a:rPr>
              <a:t>session_v7</a:t>
            </a:r>
            <a:r>
              <a:rPr lang="vi-VN" sz="2400" dirty="0">
                <a:latin typeface="Calibri" panose="020F0502020204030204" pitchFamily="34" charset="0"/>
              </a:rPr>
              <a:t>&gt;[a-z0-9]+)\|session.asp:(?&lt;</a:t>
            </a:r>
            <a:r>
              <a:rPr lang="vi-VN" sz="2400" b="1" dirty="0">
                <a:latin typeface="Calibri" panose="020F0502020204030204" pitchFamily="34" charset="0"/>
              </a:rPr>
              <a:t>session_asp</a:t>
            </a:r>
            <a:r>
              <a:rPr lang="vi-VN" sz="2400" dirty="0">
                <a:latin typeface="Calibri" panose="020F0502020204030204" pitchFamily="34" charset="0"/>
              </a:rPr>
              <a:t>&gt;[a-z0-9]+)\|(?&lt;</a:t>
            </a:r>
            <a:r>
              <a:rPr lang="vi-VN" sz="2400" b="1" dirty="0">
                <a:latin typeface="Calibri" panose="020F0502020204030204" pitchFamily="34" charset="0"/>
              </a:rPr>
              <a:t>verb_uri</a:t>
            </a:r>
            <a:r>
              <a:rPr lang="vi-VN" sz="2400" dirty="0">
                <a:latin typeface="Calibri" panose="020F0502020204030204" pitchFamily="34" charset="0"/>
              </a:rPr>
              <a:t>&gt;(GET|POST|PUT|PATCH|DELETE)[a-zA-Z0-9-\/. ]+)\]"</a:t>
            </a:r>
          </a:p>
        </p:txBody>
      </p:sp>
    </p:spTree>
    <p:extLst>
      <p:ext uri="{BB962C8B-B14F-4D97-AF65-F5344CB8AC3E}">
        <p14:creationId xmlns:p14="http://schemas.microsoft.com/office/powerpoint/2010/main" val="6510117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2015" y="0"/>
            <a:ext cx="6982598" cy="667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100" dirty="0">
                <a:latin typeface="Calibri" panose="020F0502020204030204" pitchFamily="34" charset="0"/>
              </a:rPr>
              <a:t>input {</a:t>
            </a:r>
          </a:p>
          <a:p>
            <a:r>
              <a:rPr lang="vi-VN" sz="1100" dirty="0">
                <a:latin typeface="Calibri" panose="020F0502020204030204" pitchFamily="34" charset="0"/>
              </a:rPr>
              <a:t>	 file {</a:t>
            </a:r>
          </a:p>
          <a:p>
            <a:r>
              <a:rPr lang="vi-VN" sz="1100" dirty="0">
                <a:latin typeface="Calibri" panose="020F0502020204030204" pitchFamily="34" charset="0"/>
              </a:rPr>
              <a:t>			 path =&gt; "/tmp/*.log"</a:t>
            </a:r>
          </a:p>
          <a:p>
            <a:r>
              <a:rPr lang="vi-VN" sz="1100" dirty="0">
                <a:latin typeface="Calibri" panose="020F0502020204030204" pitchFamily="34" charset="0"/>
              </a:rPr>
              <a:t>			start_position =&gt; "beginning"</a:t>
            </a:r>
          </a:p>
          <a:p>
            <a:r>
              <a:rPr lang="vi-VN" sz="1100" dirty="0">
                <a:latin typeface="Calibri" panose="020F0502020204030204" pitchFamily="34" charset="0"/>
              </a:rPr>
              <a:t>			sincedb_path =&gt; "/dev/null"</a:t>
            </a:r>
          </a:p>
          <a:p>
            <a:r>
              <a:rPr lang="vi-VN" sz="1100" dirty="0">
                <a:latin typeface="Calibri" panose="020F0502020204030204" pitchFamily="34" charset="0"/>
              </a:rPr>
              <a:t>	 }</a:t>
            </a:r>
          </a:p>
          <a:p>
            <a:r>
              <a:rPr lang="vi-VN" sz="1100" dirty="0">
                <a:latin typeface="Calibri" panose="020F0502020204030204" pitchFamily="34" charset="0"/>
              </a:rPr>
              <a:t> }</a:t>
            </a:r>
          </a:p>
          <a:p>
            <a:endParaRPr lang="vi-VN" sz="1100" dirty="0">
              <a:latin typeface="Calibri" panose="020F0502020204030204" pitchFamily="34" charset="0"/>
            </a:endParaRPr>
          </a:p>
          <a:p>
            <a:r>
              <a:rPr lang="vi-VN" sz="1100" dirty="0">
                <a:latin typeface="Calibri" panose="020F0502020204030204" pitchFamily="34" charset="0"/>
              </a:rPr>
              <a:t>filter {</a:t>
            </a:r>
          </a:p>
          <a:p>
            <a:r>
              <a:rPr lang="vi-VN" sz="1100" dirty="0">
                <a:latin typeface="Calibri" panose="020F0502020204030204" pitchFamily="34" charset="0"/>
              </a:rPr>
              <a:t>	grok {</a:t>
            </a:r>
          </a:p>
          <a:p>
            <a:r>
              <a:rPr lang="vi-VN" sz="1100" dirty="0">
                <a:latin typeface="Calibri" panose="020F0502020204030204" pitchFamily="34" charset="0"/>
              </a:rPr>
              <a:t>	match =&gt; {</a:t>
            </a:r>
          </a:p>
          <a:p>
            <a:r>
              <a:rPr lang="vi-VN" sz="1100" dirty="0">
                <a:latin typeface="Calibri" panose="020F0502020204030204" pitchFamily="34" charset="0"/>
              </a:rPr>
              <a:t>		"message" =&gt; [“..</a:t>
            </a:r>
            <a:r>
              <a:rPr lang="vi-VN" sz="1100" b="1" dirty="0">
                <a:latin typeface="Calibri" panose="020F0502020204030204" pitchFamily="34" charset="0"/>
              </a:rPr>
              <a:t>GROK</a:t>
            </a:r>
            <a:r>
              <a:rPr lang="vi-VN" sz="1100" dirty="0">
                <a:latin typeface="Calibri" panose="020F0502020204030204" pitchFamily="34" charset="0"/>
              </a:rPr>
              <a:t>..”]</a:t>
            </a:r>
          </a:p>
          <a:p>
            <a:r>
              <a:rPr lang="vi-VN" sz="1100" dirty="0">
                <a:latin typeface="Calibri" panose="020F0502020204030204" pitchFamily="34" charset="0"/>
              </a:rPr>
              <a:t>		}</a:t>
            </a:r>
          </a:p>
          <a:p>
            <a:r>
              <a:rPr lang="vi-VN" sz="1100" dirty="0">
                <a:latin typeface="Calibri" panose="020F0502020204030204" pitchFamily="34" charset="0"/>
              </a:rPr>
              <a:t>	}</a:t>
            </a:r>
          </a:p>
          <a:p>
            <a:r>
              <a:rPr lang="vi-VN" sz="1100" dirty="0">
                <a:latin typeface="Calibri" panose="020F0502020204030204" pitchFamily="34" charset="0"/>
              </a:rPr>
              <a:t>	if "_grokparsefailure" in [tags] { drop {} }</a:t>
            </a:r>
          </a:p>
          <a:p>
            <a:r>
              <a:rPr lang="vi-VN" sz="1100" dirty="0">
                <a:latin typeface="Calibri" panose="020F0502020204030204" pitchFamily="34" charset="0"/>
              </a:rPr>
              <a:t>	</a:t>
            </a:r>
          </a:p>
          <a:p>
            <a:r>
              <a:rPr lang="vi-VN" sz="1100" dirty="0">
                <a:latin typeface="Calibri" panose="020F0502020204030204" pitchFamily="34" charset="0"/>
              </a:rPr>
              <a:t>	#Predefined date_time</a:t>
            </a:r>
          </a:p>
          <a:p>
            <a:r>
              <a:rPr lang="vi-VN" sz="1100" dirty="0">
                <a:latin typeface="Calibri" panose="020F0502020204030204" pitchFamily="34" charset="0"/>
              </a:rPr>
              <a:t>	  date {</a:t>
            </a:r>
          </a:p>
          <a:p>
            <a:r>
              <a:rPr lang="vi-VN" sz="1100" dirty="0">
                <a:latin typeface="Calibri" panose="020F0502020204030204" pitchFamily="34" charset="0"/>
              </a:rPr>
              <a:t>		match =&gt; [ "date_time", "ISO8601","YYYY-MM-dd HH:mm:ss" ]</a:t>
            </a:r>
          </a:p>
          <a:p>
            <a:r>
              <a:rPr lang="vi-VN" sz="1100" dirty="0">
                <a:latin typeface="Calibri" panose="020F0502020204030204" pitchFamily="34" charset="0"/>
              </a:rPr>
              <a:t>		target =&gt; "date_time"</a:t>
            </a:r>
          </a:p>
          <a:p>
            <a:r>
              <a:rPr lang="vi-VN" sz="1100" dirty="0">
                <a:latin typeface="Calibri" panose="020F0502020204030204" pitchFamily="34" charset="0"/>
              </a:rPr>
              <a:t>		locale =&gt; "en"</a:t>
            </a:r>
          </a:p>
          <a:p>
            <a:r>
              <a:rPr lang="vi-VN" sz="1100" dirty="0">
                <a:latin typeface="Calibri" panose="020F0502020204030204" pitchFamily="34" charset="0"/>
              </a:rPr>
              <a:t>	  }</a:t>
            </a:r>
          </a:p>
          <a:p>
            <a:endParaRPr lang="vi-VN" sz="1100" dirty="0">
              <a:latin typeface="Calibri" panose="020F0502020204030204" pitchFamily="34" charset="0"/>
            </a:endParaRPr>
          </a:p>
          <a:p>
            <a:r>
              <a:rPr lang="vi-VN" sz="1100" dirty="0">
                <a:latin typeface="Calibri" panose="020F0502020204030204" pitchFamily="34" charset="0"/>
              </a:rPr>
              <a:t>	mutate</a:t>
            </a:r>
          </a:p>
          <a:p>
            <a:r>
              <a:rPr lang="vi-VN" sz="1100" dirty="0">
                <a:latin typeface="Calibri" panose="020F0502020204030204" pitchFamily="34" charset="0"/>
              </a:rPr>
              <a:t>	{</a:t>
            </a:r>
          </a:p>
          <a:p>
            <a:r>
              <a:rPr lang="vi-VN" sz="1100" dirty="0">
                <a:latin typeface="Calibri" panose="020F0502020204030204" pitchFamily="34" charset="0"/>
              </a:rPr>
              <a:t>	 remove_field =&gt; [ "message","host","@version","path","tags","@timestamp" ]</a:t>
            </a:r>
          </a:p>
          <a:p>
            <a:r>
              <a:rPr lang="vi-VN" sz="1100" dirty="0">
                <a:latin typeface="Calibri" panose="020F0502020204030204" pitchFamily="34" charset="0"/>
              </a:rPr>
              <a:t>	}</a:t>
            </a:r>
          </a:p>
          <a:p>
            <a:r>
              <a:rPr lang="vi-VN" sz="1100" dirty="0">
                <a:latin typeface="Calibri" panose="020F0502020204030204" pitchFamily="34" charset="0"/>
              </a:rPr>
              <a:t>}</a:t>
            </a:r>
          </a:p>
          <a:p>
            <a:endParaRPr lang="vi-VN" sz="1100" dirty="0">
              <a:latin typeface="Calibri" panose="020F0502020204030204" pitchFamily="34" charset="0"/>
            </a:endParaRPr>
          </a:p>
          <a:p>
            <a:endParaRPr lang="vi-VN" sz="1100" dirty="0">
              <a:latin typeface="Calibri" panose="020F0502020204030204" pitchFamily="34" charset="0"/>
            </a:endParaRPr>
          </a:p>
          <a:p>
            <a:r>
              <a:rPr lang="vi-VN" sz="1100" dirty="0">
                <a:latin typeface="Calibri" panose="020F0502020204030204" pitchFamily="34" charset="0"/>
              </a:rPr>
              <a:t>output {</a:t>
            </a:r>
          </a:p>
          <a:p>
            <a:r>
              <a:rPr lang="vi-VN" sz="1100" dirty="0">
                <a:latin typeface="Calibri" panose="020F0502020204030204" pitchFamily="34" charset="0"/>
              </a:rPr>
              <a:t>	elasticsearch {</a:t>
            </a:r>
          </a:p>
          <a:p>
            <a:r>
              <a:rPr lang="vi-VN" sz="1100" dirty="0">
                <a:latin typeface="Calibri" panose="020F0502020204030204" pitchFamily="34" charset="0"/>
              </a:rPr>
              <a:t>		hosts =&gt; "</a:t>
            </a:r>
            <a:r>
              <a:rPr lang="vi-VN" sz="1100">
                <a:latin typeface="Calibri" panose="020F0502020204030204" pitchFamily="34" charset="0"/>
              </a:rPr>
              <a:t>https</a:t>
            </a:r>
            <a:r>
              <a:rPr lang="vi-VN" sz="1100" smtClean="0">
                <a:latin typeface="Calibri" panose="020F0502020204030204" pitchFamily="34" charset="0"/>
              </a:rPr>
              <a:t>://</a:t>
            </a:r>
            <a:r>
              <a:rPr lang="vi-VN" sz="1100" smtClean="0">
                <a:latin typeface="Calibri" panose="020F0502020204030204" pitchFamily="34" charset="0"/>
              </a:rPr>
              <a:t>elasticsearch</a:t>
            </a:r>
            <a:r>
              <a:rPr lang="vi-VN" sz="1100" smtClean="0">
                <a:latin typeface="Calibri" panose="020F0502020204030204" pitchFamily="34" charset="0"/>
              </a:rPr>
              <a:t>.com"</a:t>
            </a:r>
            <a:endParaRPr lang="vi-VN" sz="1100" dirty="0">
              <a:latin typeface="Calibri" panose="020F0502020204030204" pitchFamily="34" charset="0"/>
            </a:endParaRPr>
          </a:p>
          <a:p>
            <a:r>
              <a:rPr lang="vi-VN" sz="1100" dirty="0">
                <a:latin typeface="Calibri" panose="020F0502020204030204" pitchFamily="34" charset="0"/>
              </a:rPr>
              <a:t>		ssl =&gt; true</a:t>
            </a:r>
          </a:p>
          <a:p>
            <a:r>
              <a:rPr lang="vi-VN" sz="1100" dirty="0">
                <a:latin typeface="Calibri" panose="020F0502020204030204" pitchFamily="34" charset="0"/>
              </a:rPr>
              <a:t>		index =&gt; "logstash-test-01"</a:t>
            </a:r>
          </a:p>
          <a:p>
            <a:r>
              <a:rPr lang="vi-VN" sz="1100" dirty="0">
                <a:latin typeface="Calibri" panose="020F0502020204030204" pitchFamily="34" charset="0"/>
              </a:rPr>
              <a:t>	}</a:t>
            </a:r>
          </a:p>
          <a:p>
            <a:r>
              <a:rPr lang="vi-VN" sz="1100" dirty="0">
                <a:latin typeface="Calibri" panose="020F0502020204030204" pitchFamily="34" charset="0"/>
              </a:rPr>
              <a:t>	stdout { codec =&gt; rubydebug }</a:t>
            </a:r>
          </a:p>
          <a:p>
            <a:r>
              <a:rPr lang="vi-VN" sz="1100" dirty="0">
                <a:latin typeface="Calibri" panose="020F0502020204030204" pitchFamily="34" charset="0"/>
              </a:rPr>
              <a:t>}</a:t>
            </a:r>
          </a:p>
          <a:p>
            <a:endParaRPr lang="vi-VN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1030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244600" y="3327083"/>
            <a:ext cx="6858000" cy="673780"/>
          </a:xfrm>
        </p:spPr>
        <p:txBody>
          <a:bodyPr>
            <a:noAutofit/>
          </a:bodyPr>
          <a:lstStyle/>
          <a:p>
            <a:pPr algn="l"/>
            <a:r>
              <a:rPr lang="en-US" sz="8800" dirty="0">
                <a:latin typeface="Calibri" panose="020F050202020403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022205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/>
          <p:cNvSpPr txBox="1">
            <a:spLocks/>
          </p:cNvSpPr>
          <p:nvPr/>
        </p:nvSpPr>
        <p:spPr>
          <a:xfrm>
            <a:off x="716632" y="1358265"/>
            <a:ext cx="6674768" cy="98488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2700" algn="l"/>
            <a:r>
              <a:rPr lang="en-US" sz="3200" i="1" spc="130" dirty="0">
                <a:solidFill>
                  <a:schemeClr val="tx1"/>
                </a:solidFill>
                <a:latin typeface="Calibri" panose="020F0502020204030204" pitchFamily="34" charset="0"/>
              </a:rPr>
              <a:t>“Can</a:t>
            </a:r>
            <a:r>
              <a:rPr lang="en-US" sz="3200" i="1" spc="-11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3200" i="1" spc="85" dirty="0">
                <a:solidFill>
                  <a:schemeClr val="tx1"/>
                </a:solidFill>
                <a:latin typeface="Calibri" panose="020F0502020204030204" pitchFamily="34" charset="0"/>
              </a:rPr>
              <a:t>you</a:t>
            </a:r>
            <a:r>
              <a:rPr lang="en-US" sz="3200" i="1" spc="-11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3200" i="1" spc="135" dirty="0">
                <a:solidFill>
                  <a:schemeClr val="tx1"/>
                </a:solidFill>
                <a:latin typeface="Calibri" panose="020F0502020204030204" pitchFamily="34" charset="0"/>
              </a:rPr>
              <a:t>check</a:t>
            </a:r>
            <a:r>
              <a:rPr lang="en-US" sz="3200" i="1" spc="-11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3200" i="1" spc="45" dirty="0">
                <a:solidFill>
                  <a:schemeClr val="tx1"/>
                </a:solidFill>
                <a:latin typeface="Calibri" panose="020F0502020204030204" pitchFamily="34" charset="0"/>
              </a:rPr>
              <a:t>the</a:t>
            </a:r>
            <a:r>
              <a:rPr lang="en-US" sz="3200" i="1" spc="-11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3200" i="1" spc="20" dirty="0">
                <a:solidFill>
                  <a:schemeClr val="tx1"/>
                </a:solidFill>
                <a:latin typeface="Calibri" panose="020F0502020204030204" pitchFamily="34" charset="0"/>
              </a:rPr>
              <a:t>errors</a:t>
            </a:r>
            <a:r>
              <a:rPr lang="en-US" sz="3200" i="1" spc="-11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3200" i="1" spc="35" dirty="0">
                <a:solidFill>
                  <a:schemeClr val="tx1"/>
                </a:solidFill>
                <a:latin typeface="Calibri" panose="020F0502020204030204" pitchFamily="34" charset="0"/>
              </a:rPr>
              <a:t>from</a:t>
            </a:r>
            <a:r>
              <a:rPr lang="en-US" sz="3200" i="1" spc="-11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3200" i="1" spc="60" dirty="0">
                <a:solidFill>
                  <a:schemeClr val="tx1"/>
                </a:solidFill>
                <a:latin typeface="Calibri" panose="020F0502020204030204" pitchFamily="34" charset="0"/>
              </a:rPr>
              <a:t>yesterday</a:t>
            </a:r>
            <a:r>
              <a:rPr lang="en-US" sz="3200" i="1" spc="-11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3200" i="1" spc="35" dirty="0">
                <a:solidFill>
                  <a:schemeClr val="tx1"/>
                </a:solidFill>
                <a:latin typeface="Calibri" panose="020F0502020204030204" pitchFamily="34" charset="0"/>
              </a:rPr>
              <a:t>between</a:t>
            </a:r>
            <a:r>
              <a:rPr lang="en-US" sz="3200" i="1" spc="-11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3200" i="1" spc="-30" dirty="0">
                <a:solidFill>
                  <a:schemeClr val="tx1"/>
                </a:solidFill>
                <a:latin typeface="Calibri" panose="020F0502020204030204" pitchFamily="34" charset="0"/>
              </a:rPr>
              <a:t>15.02</a:t>
            </a:r>
            <a:r>
              <a:rPr lang="en-US" sz="3200" i="1" spc="-11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3200" i="1" spc="155" dirty="0">
                <a:solidFill>
                  <a:schemeClr val="tx1"/>
                </a:solidFill>
                <a:latin typeface="Calibri" panose="020F0502020204030204" pitchFamily="34" charset="0"/>
              </a:rPr>
              <a:t>and</a:t>
            </a:r>
            <a:r>
              <a:rPr lang="en-US" sz="3200" i="1" spc="-11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3200" i="1" spc="-20" dirty="0">
                <a:solidFill>
                  <a:schemeClr val="tx1"/>
                </a:solidFill>
                <a:latin typeface="Calibri" panose="020F0502020204030204" pitchFamily="34" charset="0"/>
              </a:rPr>
              <a:t>15.07 ?!”</a:t>
            </a:r>
            <a:endParaRPr lang="en-US" sz="3200" i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1098157" y="404525"/>
            <a:ext cx="6858000" cy="67378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Calibri" panose="020F0502020204030204" pitchFamily="34" charset="0"/>
              </a:rPr>
              <a:t>The story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157" y="2476500"/>
            <a:ext cx="3944550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80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1098157" y="404525"/>
            <a:ext cx="6858000" cy="67378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Calibri" panose="020F0502020204030204" pitchFamily="34" charset="0"/>
              </a:rPr>
              <a:t>The story</a:t>
            </a:r>
          </a:p>
        </p:txBody>
      </p:sp>
      <p:sp>
        <p:nvSpPr>
          <p:cNvPr id="8" name="object 3"/>
          <p:cNvSpPr/>
          <p:nvPr/>
        </p:nvSpPr>
        <p:spPr>
          <a:xfrm>
            <a:off x="895350" y="2623110"/>
            <a:ext cx="4259776" cy="3847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/>
          <p:cNvSpPr txBox="1">
            <a:spLocks/>
          </p:cNvSpPr>
          <p:nvPr/>
        </p:nvSpPr>
        <p:spPr>
          <a:xfrm>
            <a:off x="716632" y="1358265"/>
            <a:ext cx="6674768" cy="98488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2700" algn="l"/>
            <a:r>
              <a:rPr lang="en-US" sz="3200" i="1" spc="130" dirty="0">
                <a:solidFill>
                  <a:schemeClr val="tx1"/>
                </a:solidFill>
                <a:latin typeface="Calibri" panose="020F0502020204030204" pitchFamily="34" charset="0"/>
              </a:rPr>
              <a:t>“Can</a:t>
            </a:r>
            <a:r>
              <a:rPr lang="en-US" sz="3200" i="1" spc="-11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3200" i="1" spc="85" dirty="0">
                <a:solidFill>
                  <a:schemeClr val="tx1"/>
                </a:solidFill>
                <a:latin typeface="Calibri" panose="020F0502020204030204" pitchFamily="34" charset="0"/>
              </a:rPr>
              <a:t>you</a:t>
            </a:r>
            <a:r>
              <a:rPr lang="en-US" sz="3200" i="1" spc="-11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3200" i="1" spc="135" dirty="0">
                <a:solidFill>
                  <a:schemeClr val="tx1"/>
                </a:solidFill>
                <a:latin typeface="Calibri" panose="020F0502020204030204" pitchFamily="34" charset="0"/>
              </a:rPr>
              <a:t>check</a:t>
            </a:r>
            <a:r>
              <a:rPr lang="en-US" sz="3200" i="1" spc="-11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3200" i="1" spc="45" dirty="0">
                <a:solidFill>
                  <a:schemeClr val="tx1"/>
                </a:solidFill>
                <a:latin typeface="Calibri" panose="020F0502020204030204" pitchFamily="34" charset="0"/>
              </a:rPr>
              <a:t>the</a:t>
            </a:r>
            <a:r>
              <a:rPr lang="en-US" sz="3200" i="1" spc="-11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3200" i="1" spc="20" dirty="0">
                <a:solidFill>
                  <a:schemeClr val="tx1"/>
                </a:solidFill>
                <a:latin typeface="Calibri" panose="020F0502020204030204" pitchFamily="34" charset="0"/>
              </a:rPr>
              <a:t>errors</a:t>
            </a:r>
            <a:r>
              <a:rPr lang="en-US" sz="3200" i="1" spc="-11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3200" i="1" spc="35" dirty="0">
                <a:solidFill>
                  <a:schemeClr val="tx1"/>
                </a:solidFill>
                <a:latin typeface="Calibri" panose="020F0502020204030204" pitchFamily="34" charset="0"/>
              </a:rPr>
              <a:t>from</a:t>
            </a:r>
            <a:r>
              <a:rPr lang="en-US" sz="3200" i="1" spc="-11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3200" i="1" spc="60" dirty="0">
                <a:solidFill>
                  <a:schemeClr val="tx1"/>
                </a:solidFill>
                <a:latin typeface="Calibri" panose="020F0502020204030204" pitchFamily="34" charset="0"/>
              </a:rPr>
              <a:t>yesterday</a:t>
            </a:r>
            <a:r>
              <a:rPr lang="en-US" sz="3200" i="1" spc="-11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3200" i="1" spc="35" dirty="0">
                <a:solidFill>
                  <a:schemeClr val="tx1"/>
                </a:solidFill>
                <a:latin typeface="Calibri" panose="020F0502020204030204" pitchFamily="34" charset="0"/>
              </a:rPr>
              <a:t>between</a:t>
            </a:r>
            <a:r>
              <a:rPr lang="en-US" sz="3200" i="1" spc="-11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3200" i="1" spc="-30" dirty="0">
                <a:solidFill>
                  <a:schemeClr val="tx1"/>
                </a:solidFill>
                <a:latin typeface="Calibri" panose="020F0502020204030204" pitchFamily="34" charset="0"/>
              </a:rPr>
              <a:t>15.02</a:t>
            </a:r>
            <a:r>
              <a:rPr lang="en-US" sz="3200" i="1" spc="-11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3200" i="1" spc="155" dirty="0">
                <a:solidFill>
                  <a:schemeClr val="tx1"/>
                </a:solidFill>
                <a:latin typeface="Calibri" panose="020F0502020204030204" pitchFamily="34" charset="0"/>
              </a:rPr>
              <a:t>and</a:t>
            </a:r>
            <a:r>
              <a:rPr lang="en-US" sz="3200" i="1" spc="-11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3200" i="1" spc="-20" dirty="0">
                <a:solidFill>
                  <a:schemeClr val="tx1"/>
                </a:solidFill>
                <a:latin typeface="Calibri" panose="020F0502020204030204" pitchFamily="34" charset="0"/>
              </a:rPr>
              <a:t>15.07 ?!”</a:t>
            </a:r>
            <a:endParaRPr lang="en-US" sz="3200" i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726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2543175" y="2404775"/>
            <a:ext cx="2924175" cy="67378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</a:rPr>
              <a:t>SOLUTION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609600" y="3247579"/>
            <a:ext cx="107251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4800" b="1" spc="200" dirty="0">
                <a:latin typeface="Calibri"/>
                <a:cs typeface="Calibri"/>
              </a:rPr>
              <a:t>Visualization </a:t>
            </a:r>
            <a:r>
              <a:rPr lang="vi-VN" sz="4800" b="1" spc="190" dirty="0">
                <a:latin typeface="Calibri"/>
                <a:cs typeface="Calibri"/>
              </a:rPr>
              <a:t>&gt;</a:t>
            </a:r>
            <a:r>
              <a:rPr lang="vi-VN" sz="4800" b="1" spc="-800" dirty="0">
                <a:latin typeface="Calibri"/>
                <a:cs typeface="Calibri"/>
              </a:rPr>
              <a:t>  </a:t>
            </a:r>
            <a:r>
              <a:rPr lang="vi-VN" sz="4800" b="1" spc="254" dirty="0">
                <a:latin typeface="Calibri"/>
                <a:cs typeface="Calibri"/>
              </a:rPr>
              <a:t>Plaintext</a:t>
            </a:r>
            <a:endParaRPr lang="vi-VN" sz="4800" dirty="0"/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1098157" y="404525"/>
            <a:ext cx="6858000" cy="6737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>
                <a:latin typeface="Calibri" panose="020F0502020204030204" pitchFamily="34" charset="0"/>
              </a:rPr>
              <a:t>The story</a:t>
            </a:r>
            <a:endParaRPr 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831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71450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1098157" y="404525"/>
            <a:ext cx="6858000" cy="67378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>
                <a:latin typeface="Calibri" panose="020F0502020204030204" pitchFamily="34" charset="0"/>
              </a:rPr>
              <a:t>The story</a:t>
            </a:r>
            <a:endParaRPr 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106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71450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1098157" y="404525"/>
            <a:ext cx="6858000" cy="67378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>
                <a:latin typeface="Calibri" panose="020F0502020204030204" pitchFamily="34" charset="0"/>
              </a:rPr>
              <a:t>The story</a:t>
            </a:r>
            <a:endParaRPr 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65423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1726</TotalTime>
  <Words>782</Words>
  <Application>Microsoft Macintosh PowerPoint</Application>
  <PresentationFormat>On-screen Show (4:3)</PresentationFormat>
  <Paragraphs>254</Paragraphs>
  <Slides>45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Comic Sans MS</vt:lpstr>
      <vt:lpstr>Helvetica Neue Light</vt:lpstr>
      <vt:lpstr>Trebuchet MS</vt:lpstr>
      <vt:lpstr>Wingdings 3</vt:lpstr>
      <vt:lpstr>Facet</vt:lpstr>
      <vt:lpstr>ELK Stack</vt:lpstr>
      <vt:lpstr>Agenda</vt:lpstr>
      <vt:lpstr>The story</vt:lpstr>
      <vt:lpstr>The story</vt:lpstr>
      <vt:lpstr>The story</vt:lpstr>
      <vt:lpstr>The story</vt:lpstr>
      <vt:lpstr>SOLUTION</vt:lpstr>
      <vt:lpstr>PowerPoint Presentation</vt:lpstr>
      <vt:lpstr>PowerPoint Presentation</vt:lpstr>
      <vt:lpstr>ELK Stack</vt:lpstr>
      <vt:lpstr>ELK Stack</vt:lpstr>
      <vt:lpstr>ELK Stack</vt:lpstr>
      <vt:lpstr>ELK Stack</vt:lpstr>
      <vt:lpstr>Elasticsearch</vt:lpstr>
      <vt:lpstr>Elasticsearch</vt:lpstr>
      <vt:lpstr>Elasticsearch</vt:lpstr>
      <vt:lpstr>PowerPoint Presentation</vt:lpstr>
      <vt:lpstr>PowerPoint Presentation</vt:lpstr>
      <vt:lpstr>Elasticsearch</vt:lpstr>
      <vt:lpstr>PowerPoint Presentation</vt:lpstr>
      <vt:lpstr>Elasticsearch</vt:lpstr>
      <vt:lpstr>Elasticsearch</vt:lpstr>
      <vt:lpstr>Elasticsearch</vt:lpstr>
      <vt:lpstr>Elasticsearch</vt:lpstr>
      <vt:lpstr>Elasticsearch</vt:lpstr>
      <vt:lpstr>Elasticsearch</vt:lpstr>
      <vt:lpstr>Elasticsearch</vt:lpstr>
      <vt:lpstr>Elasticsearch</vt:lpstr>
      <vt:lpstr>Logstash</vt:lpstr>
      <vt:lpstr>Logstash</vt:lpstr>
      <vt:lpstr>Logstash</vt:lpstr>
      <vt:lpstr>Logstash</vt:lpstr>
      <vt:lpstr>Logstash</vt:lpstr>
      <vt:lpstr>Logstash</vt:lpstr>
      <vt:lpstr>Logstash</vt:lpstr>
      <vt:lpstr>Logstash</vt:lpstr>
      <vt:lpstr>Kibana</vt:lpstr>
      <vt:lpstr>Kibana</vt:lpstr>
      <vt:lpstr>Kibana</vt:lpstr>
      <vt:lpstr>Kibana</vt:lpstr>
      <vt:lpstr>Demo</vt:lpstr>
      <vt:lpstr>Demo</vt:lpstr>
      <vt:lpstr>Demo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Phuc Nguyen</dc:creator>
  <cp:lastModifiedBy>Microsoft Office User</cp:lastModifiedBy>
  <cp:revision>302</cp:revision>
  <dcterms:created xsi:type="dcterms:W3CDTF">2016-07-06T07:08:54Z</dcterms:created>
  <dcterms:modified xsi:type="dcterms:W3CDTF">2016-12-17T09:11:22Z</dcterms:modified>
</cp:coreProperties>
</file>